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02-11-2023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global-remittance-market?utm_source=Manjeet+Free+2+Nov&amp;utm_medium=Manjeet" TargetMode="External"/><Relationship Id="rId2" Type="http://schemas.openxmlformats.org/officeDocument/2006/relationships/hyperlink" Target="https://www.marketstatsville.com/global-remittanc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global-remittance-market" TargetMode="External"/><Relationship Id="rId2" Type="http://schemas.openxmlformats.org/officeDocument/2006/relationships/hyperlink" Target="https://www.marketstatsville.com/buy-now/global-remittanc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global-remittance-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Remittance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Remittance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Remittance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83864"/>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Global Remittance Market by Application (Consumption, Savings, Investment), by Channel (Banks, Money Transfer Operator, and Others), by End User (Business, Personal), by Region (North America, South America, Europe, Asia Pacific, and Middle East &amp; Africa (MEA)) – Global Share and Forecast to 2033</a:t>
            </a:r>
          </a:p>
          <a:p>
            <a:pPr algn="l"/>
            <a:r>
              <a:rPr lang="en-US" b="0" i="0" dirty="0">
                <a:solidFill>
                  <a:srgbClr val="000000"/>
                </a:solidFill>
                <a:effectLst/>
                <a:latin typeface="Verdana" panose="020B0604030504040204" pitchFamily="34" charset="0"/>
              </a:rPr>
              <a:t> </a:t>
            </a: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Remittance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866.2 billion in 2022 </a:t>
            </a:r>
            <a:r>
              <a:rPr lang="en-US" b="0" i="0" dirty="0">
                <a:solidFill>
                  <a:srgbClr val="000000"/>
                </a:solidFill>
                <a:effectLst/>
                <a:latin typeface="Verdana" panose="020B0604030504040204" pitchFamily="34" charset="0"/>
              </a:rPr>
              <a:t>to </a:t>
            </a:r>
            <a:r>
              <a:rPr lang="en-US" b="1" i="0" dirty="0">
                <a:solidFill>
                  <a:srgbClr val="000000"/>
                </a:solidFill>
                <a:effectLst/>
                <a:latin typeface="Verdana" panose="020B0604030504040204" pitchFamily="34" charset="0"/>
              </a:rPr>
              <a:t>USD 4,964.0 billion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5.3%</a:t>
            </a:r>
            <a:r>
              <a:rPr lang="en-US" b="0" i="0" dirty="0">
                <a:solidFill>
                  <a:srgbClr val="000000"/>
                </a:solidFill>
                <a:effectLst/>
                <a:latin typeface="Verdana" panose="020B0604030504040204" pitchFamily="34" charset="0"/>
              </a:rPr>
              <a:t> 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https://www.marketstatsville.com/request-sample/global-remittance-market?utm_source=Manjeet+Free+2+Nov&amp;utm_medium=Manjeet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D74A0C-0DD0-444A-20EB-9DB080A256D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E0927A4-2469-B31E-0773-BFAF7538C651}"/>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88D310A-042E-D869-E0CB-40D103F59B54}"/>
              </a:ext>
            </a:extLst>
          </p:cNvPr>
          <p:cNvSpPr txBox="1"/>
          <p:nvPr/>
        </p:nvSpPr>
        <p:spPr>
          <a:xfrm>
            <a:off x="264941" y="618539"/>
            <a:ext cx="11662117"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https://www.marketstatsville.com/buy-now/global-remittance-market?opt=3338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Remittance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Consumption</a:t>
            </a:r>
          </a:p>
          <a:p>
            <a:pPr algn="l">
              <a:buFont typeface="Arial" panose="020B0604020202020204" pitchFamily="34" charset="0"/>
              <a:buChar char="•"/>
            </a:pPr>
            <a:r>
              <a:rPr lang="en-US" b="0" i="0" dirty="0">
                <a:solidFill>
                  <a:srgbClr val="000000"/>
                </a:solidFill>
                <a:effectLst/>
                <a:latin typeface="Verdana" panose="020B0604030504040204" pitchFamily="34" charset="0"/>
              </a:rPr>
              <a:t>Savings</a:t>
            </a:r>
          </a:p>
          <a:p>
            <a:pPr algn="l">
              <a:buFont typeface="Arial" panose="020B0604020202020204" pitchFamily="34" charset="0"/>
              <a:buChar char="•"/>
            </a:pPr>
            <a:r>
              <a:rPr lang="en-US" b="0" i="0" dirty="0">
                <a:solidFill>
                  <a:srgbClr val="000000"/>
                </a:solidFill>
                <a:effectLst/>
                <a:latin typeface="Verdana" panose="020B0604030504040204" pitchFamily="34" charset="0"/>
              </a:rPr>
              <a:t>Investment</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Channel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Banks</a:t>
            </a:r>
          </a:p>
          <a:p>
            <a:pPr algn="l">
              <a:buFont typeface="Arial" panose="020B0604020202020204" pitchFamily="34" charset="0"/>
              <a:buChar char="•"/>
            </a:pPr>
            <a:r>
              <a:rPr lang="en-US" b="0" i="0" dirty="0">
                <a:solidFill>
                  <a:srgbClr val="000000"/>
                </a:solidFill>
                <a:effectLst/>
                <a:latin typeface="Verdana" panose="020B0604030504040204" pitchFamily="34" charset="0"/>
              </a:rPr>
              <a:t>Money Transfer Operator</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 User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Business</a:t>
            </a:r>
          </a:p>
          <a:p>
            <a:pPr algn="l">
              <a:buFont typeface="Arial" panose="020B0604020202020204" pitchFamily="34" charset="0"/>
              <a:buChar char="•"/>
            </a:pPr>
            <a:r>
              <a:rPr lang="en-US" b="0" i="0" dirty="0">
                <a:solidFill>
                  <a:srgbClr val="000000"/>
                </a:solidFill>
                <a:effectLst/>
                <a:latin typeface="Verdana" panose="020B0604030504040204" pitchFamily="34" charset="0"/>
              </a:rPr>
              <a:t>Personal</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https://www.marketstatsville.com/table-of-content/global-remittance-market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94814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120DF5-8DCE-D68A-AFDD-1010CC924BC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F7E6612-CFB9-A011-F6C1-2C8EBB5BF59B}"/>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A8C40A7-E253-CC0A-EC1A-59CBB8F24EEF}"/>
              </a:ext>
            </a:extLst>
          </p:cNvPr>
          <p:cNvSpPr txBox="1"/>
          <p:nvPr/>
        </p:nvSpPr>
        <p:spPr>
          <a:xfrm>
            <a:off x="323557" y="520065"/>
            <a:ext cx="11549575"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Remittance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Bank of America</a:t>
            </a:r>
          </a:p>
          <a:p>
            <a:pPr algn="l">
              <a:buFont typeface="Arial" panose="020B0604020202020204" pitchFamily="34" charset="0"/>
              <a:buChar char="•"/>
            </a:pPr>
            <a:r>
              <a:rPr lang="en-US" b="0" i="0" dirty="0">
                <a:solidFill>
                  <a:srgbClr val="000000"/>
                </a:solidFill>
                <a:effectLst/>
                <a:latin typeface="Verdana" panose="020B0604030504040204" pitchFamily="34" charset="0"/>
              </a:rPr>
              <a:t>Citigroup Inc.</a:t>
            </a:r>
          </a:p>
          <a:p>
            <a:pPr algn="l">
              <a:buFont typeface="Arial" panose="020B0604020202020204" pitchFamily="34" charset="0"/>
              <a:buChar char="•"/>
            </a:pPr>
            <a:r>
              <a:rPr lang="en-US" b="0" i="0" dirty="0">
                <a:solidFill>
                  <a:srgbClr val="000000"/>
                </a:solidFill>
                <a:effectLst/>
                <a:latin typeface="Verdana" panose="020B0604030504040204" pitchFamily="34" charset="0"/>
              </a:rPr>
              <a:t>JPMorgan Chase &amp; Co.</a:t>
            </a:r>
          </a:p>
          <a:p>
            <a:pPr algn="l">
              <a:buFont typeface="Arial" panose="020B0604020202020204" pitchFamily="34" charset="0"/>
              <a:buChar char="•"/>
            </a:pPr>
            <a:r>
              <a:rPr lang="en-US" b="0" i="0" dirty="0">
                <a:solidFill>
                  <a:srgbClr val="000000"/>
                </a:solidFill>
                <a:effectLst/>
                <a:latin typeface="Verdana" panose="020B0604030504040204" pitchFamily="34" charset="0"/>
              </a:rPr>
              <a:t>MoneyGram International Inc.</a:t>
            </a:r>
          </a:p>
          <a:p>
            <a:pPr algn="l">
              <a:buFont typeface="Arial" panose="020B0604020202020204" pitchFamily="34" charset="0"/>
              <a:buChar char="•"/>
            </a:pPr>
            <a:r>
              <a:rPr lang="en-US" b="0" i="0" dirty="0">
                <a:solidFill>
                  <a:srgbClr val="000000"/>
                </a:solidFill>
                <a:effectLst/>
                <a:latin typeface="Verdana" panose="020B0604030504040204" pitchFamily="34" charset="0"/>
              </a:rPr>
              <a:t>RIA Financial Services Ltd.</a:t>
            </a:r>
          </a:p>
          <a:p>
            <a:pPr algn="l">
              <a:buFont typeface="Arial" panose="020B0604020202020204" pitchFamily="34" charset="0"/>
              <a:buChar char="•"/>
            </a:pPr>
            <a:r>
              <a:rPr lang="en-US" b="0" i="0" dirty="0">
                <a:solidFill>
                  <a:srgbClr val="000000"/>
                </a:solidFill>
                <a:effectLst/>
                <a:latin typeface="Verdana" panose="020B0604030504040204" pitchFamily="34" charset="0"/>
              </a:rPr>
              <a:t>TransferWise Ltd.</a:t>
            </a:r>
          </a:p>
          <a:p>
            <a:pPr algn="l">
              <a:buFont typeface="Arial" panose="020B0604020202020204" pitchFamily="34" charset="0"/>
              <a:buChar char="•"/>
            </a:pPr>
            <a:r>
              <a:rPr lang="en-US" b="0" i="0" dirty="0">
                <a:solidFill>
                  <a:srgbClr val="000000"/>
                </a:solidFill>
                <a:effectLst/>
                <a:latin typeface="Verdana" panose="020B0604030504040204" pitchFamily="34" charset="0"/>
              </a:rPr>
              <a:t>UAE Exchange</a:t>
            </a:r>
          </a:p>
          <a:p>
            <a:pPr algn="l">
              <a:buFont typeface="Arial" panose="020B0604020202020204" pitchFamily="34" charset="0"/>
              <a:buChar char="•"/>
            </a:pPr>
            <a:r>
              <a:rPr lang="en-US" b="0" i="0" dirty="0">
                <a:solidFill>
                  <a:srgbClr val="000000"/>
                </a:solidFill>
                <a:effectLst/>
                <a:latin typeface="Verdana" panose="020B0604030504040204" pitchFamily="34" charset="0"/>
              </a:rPr>
              <a:t>Wells Fargo</a:t>
            </a:r>
          </a:p>
          <a:p>
            <a:pPr algn="l">
              <a:buFont typeface="Arial" panose="020B0604020202020204" pitchFamily="34" charset="0"/>
              <a:buChar char="•"/>
            </a:pPr>
            <a:r>
              <a:rPr lang="en-US" b="0" i="0" dirty="0">
                <a:solidFill>
                  <a:srgbClr val="000000"/>
                </a:solidFill>
                <a:effectLst/>
                <a:latin typeface="Verdana" panose="020B0604030504040204" pitchFamily="34" charset="0"/>
              </a:rPr>
              <a:t>Western Union Holdings Inc.</a:t>
            </a:r>
          </a:p>
          <a:p>
            <a:pPr algn="l">
              <a:buFont typeface="Arial" panose="020B0604020202020204" pitchFamily="34" charset="0"/>
              <a:buChar char="•"/>
            </a:pPr>
            <a:r>
              <a:rPr lang="en-US" b="0" i="0" dirty="0">
                <a:solidFill>
                  <a:srgbClr val="000000"/>
                </a:solidFill>
                <a:effectLst/>
                <a:latin typeface="Verdana" panose="020B0604030504040204" pitchFamily="34" charset="0"/>
              </a:rPr>
              <a:t>XOOM</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2"/>
              </a:rPr>
              <a:t>https://www.marketstatsville.com/global-remittance-market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6965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5722</TotalTime>
  <Words>1352</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557</cp:revision>
  <dcterms:created xsi:type="dcterms:W3CDTF">2017-04-19T06:29:38Z</dcterms:created>
  <dcterms:modified xsi:type="dcterms:W3CDTF">2023-11-02T10:29:46Z</dcterms:modified>
</cp:coreProperties>
</file>