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24-11-2023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11/24/2023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11/24/2023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11/24/2023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atellite-bus-market?utm_source=Manjeet+free+24+nov&amp;utm_medium=Manjeet" TargetMode="External"/><Relationship Id="rId2" Type="http://schemas.openxmlformats.org/officeDocument/2006/relationships/hyperlink" Target="https://www.marketstatsville.com/satellite-bu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satellite-bus-market?opt=3338&amp;utm_source=Manjeet+free+24+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satellite-bus-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satellite-bus-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Satellite Bus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Satellite Bus Market </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Satellite Bus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355312"/>
          </a:xfrm>
          <a:prstGeom prst="rect">
            <a:avLst/>
          </a:prstGeom>
          <a:noFill/>
        </p:spPr>
        <p:txBody>
          <a:bodyPr wrap="square">
            <a:spAutoFit/>
          </a:bodyPr>
          <a:lstStyle/>
          <a:p>
            <a:pPr algn="l"/>
            <a:r>
              <a:rPr lang="en-US" dirty="0">
                <a:solidFill>
                  <a:srgbClr val="000000"/>
                </a:solidFill>
                <a:latin typeface="Verdana" panose="020B0604030504040204" pitchFamily="34" charset="0"/>
              </a:rPr>
              <a:t>Satellite Bus Market by Size (Small Satellite, Medium Satellite, Heavy Satellite), by Subsystem (Structures and Mechanisms, Thermal Control System, Electric Power System (EPS), Attitude Control System, Telemetry Tracking &amp; Command (TT&amp;C), Flight Software, Propulsion System), by Application (Earth Observation &amp; Meteorology, Communication, Scientific Research &amp; Exploration, Surveillance &amp; Security Mapping, Navigation), by Region – Global Share and Forecast to 2030</a:t>
            </a:r>
          </a:p>
          <a:p>
            <a:pPr algn="l"/>
            <a:endParaRPr lang="en-US" dirty="0">
              <a:solidFill>
                <a:srgbClr val="000000"/>
              </a:solidFill>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satellite bus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from </a:t>
            </a:r>
            <a:r>
              <a:rPr lang="en-US" b="1" i="0" dirty="0">
                <a:solidFill>
                  <a:srgbClr val="000000"/>
                </a:solidFill>
                <a:effectLst/>
                <a:latin typeface="Verdana" panose="020B0604030504040204" pitchFamily="34" charset="0"/>
              </a:rPr>
              <a:t>USD 12,071.2 million in 2021</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19,3783.3 million by 2030</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5.4%</a:t>
            </a:r>
            <a:r>
              <a:rPr lang="en-US" b="0" i="0" dirty="0">
                <a:solidFill>
                  <a:srgbClr val="000000"/>
                </a:solidFill>
                <a:effectLst/>
                <a:latin typeface="Verdana" panose="020B0604030504040204" pitchFamily="34" charset="0"/>
              </a:rPr>
              <a:t> from 2022 to 2030.</a:t>
            </a:r>
          </a:p>
          <a:p>
            <a:pPr algn="l"/>
            <a:r>
              <a:rPr lang="en-US" b="0" i="0" dirty="0">
                <a:solidFill>
                  <a:srgbClr val="000000"/>
                </a:solidFill>
                <a:effectLst/>
                <a:latin typeface="Verdana" panose="020B0604030504040204" pitchFamily="34" charset="0"/>
              </a:rPr>
              <a:t>A newly published report by Market Statsville Group (MSG), titled Global Satellite Bus Market provides an exhaustive analysis of significant industry insights and historical and projected global market figures. MSG expects the global Satellite Bus market will showcase an impressive CAGR from 2024 to 2033. The comprehensive Satellite Bus market research study highlights market dynamics, value chain analysis, regulatory framework, growing investment hotspots, competitive landscape, geographical landscape, and extensive market segments.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https://www.marketstatsville.com/request-sample/satellite-bus-market?utm_source=Manjeet+free+24+nov&amp;utm_medium=Manjeet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771B9-0844-15D8-5815-BA9098B7FF7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50FBE45B-061C-FDB2-1D6C-CE4686B80A26}"/>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4907F617-E819-31DA-FC71-D12355E92EAD}"/>
              </a:ext>
            </a:extLst>
          </p:cNvPr>
          <p:cNvSpPr txBox="1"/>
          <p:nvPr/>
        </p:nvSpPr>
        <p:spPr>
          <a:xfrm>
            <a:off x="250874" y="669280"/>
            <a:ext cx="11690252" cy="5909310"/>
          </a:xfrm>
          <a:prstGeom prst="rect">
            <a:avLst/>
          </a:prstGeom>
          <a:noFill/>
        </p:spPr>
        <p:txBody>
          <a:bodyPr wrap="square">
            <a:spAutoFit/>
          </a:bodyPr>
          <a:lstStyle/>
          <a:p>
            <a:pPr algn="l"/>
            <a:r>
              <a:rPr lang="en-US" b="0" i="0" dirty="0">
                <a:solidFill>
                  <a:srgbClr val="000000"/>
                </a:solidFill>
                <a:effectLst/>
                <a:latin typeface="Verdana" panose="020B0604030504040204" pitchFamily="34" charset="0"/>
              </a:rPr>
              <a:t>This report contains the historic, present, and forecast analysis of the Satellite Bus market at segmental, regional, and country-level, including the following market information: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Global Satellite Bus Market Revenue, 2018-2023, 2024-2033, (US$ Millions)</a:t>
            </a:r>
          </a:p>
          <a:p>
            <a:pPr algn="l">
              <a:buFont typeface="Arial" panose="020B0604020202020204" pitchFamily="34" charset="0"/>
              <a:buChar char="•"/>
            </a:pPr>
            <a:r>
              <a:rPr lang="en-US" b="0" i="0" dirty="0">
                <a:solidFill>
                  <a:srgbClr val="000000"/>
                </a:solidFill>
                <a:effectLst/>
                <a:latin typeface="Verdana" panose="020B0604030504040204" pitchFamily="34" charset="0"/>
              </a:rPr>
              <a:t>Global Satellite Bus Market Sales Volume, 2018-2023, 2024-2033, (Units)</a:t>
            </a:r>
          </a:p>
          <a:p>
            <a:pPr algn="l">
              <a:buFont typeface="Arial" panose="020B0604020202020204" pitchFamily="34" charset="0"/>
              <a:buChar char="•"/>
            </a:pPr>
            <a:r>
              <a:rPr lang="en-US" b="0" i="0" dirty="0">
                <a:solidFill>
                  <a:srgbClr val="000000"/>
                </a:solidFill>
                <a:effectLst/>
                <a:latin typeface="Verdana" panose="020B0604030504040204" pitchFamily="34" charset="0"/>
              </a:rPr>
              <a:t>Share of the top five Satellite Bus companies in 2023 (%)</a:t>
            </a:r>
          </a:p>
          <a:p>
            <a:pPr algn="l"/>
            <a:br>
              <a:rPr lang="en-US" dirty="0"/>
            </a:br>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https://www.marketstatsville.com/buy-now/satellite-bus-market?opt=3338&amp;utm_source=Manjeet+free+24+nov&amp;utm_medium=Manjeet</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Satellite Bus Market Segments Covered in this report are:</a:t>
            </a:r>
          </a:p>
          <a:p>
            <a:pPr algn="l"/>
            <a:r>
              <a:rPr lang="en-US" b="1" i="0" dirty="0">
                <a:solidFill>
                  <a:srgbClr val="000000"/>
                </a:solidFill>
                <a:effectLst/>
                <a:latin typeface="Verdana" panose="020B0604030504040204" pitchFamily="34" charset="0"/>
              </a:rPr>
              <a:t>By Satellite Size Outlook (Sales,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Small</a:t>
            </a:r>
          </a:p>
          <a:p>
            <a:pPr algn="l">
              <a:buFont typeface="Arial" panose="020B0604020202020204" pitchFamily="34" charset="0"/>
              <a:buChar char="•"/>
            </a:pPr>
            <a:r>
              <a:rPr lang="en-US" b="0" i="0" dirty="0">
                <a:solidFill>
                  <a:srgbClr val="000000"/>
                </a:solidFill>
                <a:effectLst/>
                <a:latin typeface="Verdana" panose="020B0604030504040204" pitchFamily="34" charset="0"/>
              </a:rPr>
              <a:t>Medium</a:t>
            </a:r>
          </a:p>
          <a:p>
            <a:pPr algn="l">
              <a:buFont typeface="Arial" panose="020B0604020202020204" pitchFamily="34" charset="0"/>
              <a:buChar char="•"/>
            </a:pPr>
            <a:r>
              <a:rPr lang="en-US" b="0" i="0" dirty="0">
                <a:solidFill>
                  <a:srgbClr val="000000"/>
                </a:solidFill>
                <a:effectLst/>
                <a:latin typeface="Verdana" panose="020B0604030504040204" pitchFamily="34" charset="0"/>
              </a:rPr>
              <a:t>Large</a:t>
            </a:r>
          </a:p>
          <a:p>
            <a:pPr algn="l"/>
            <a:r>
              <a:rPr lang="en-US" b="1" i="0" dirty="0">
                <a:solidFill>
                  <a:srgbClr val="000000"/>
                </a:solidFill>
                <a:effectLst/>
                <a:latin typeface="Verdana" panose="020B0604030504040204" pitchFamily="34" charset="0"/>
              </a:rPr>
              <a:t>By Subsystem Outlook (Sales,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Structures &amp; mechanisms</a:t>
            </a:r>
          </a:p>
          <a:p>
            <a:pPr algn="l">
              <a:buFont typeface="Arial" panose="020B0604020202020204" pitchFamily="34" charset="0"/>
              <a:buChar char="•"/>
            </a:pPr>
            <a:r>
              <a:rPr lang="en-US" b="0" i="0" dirty="0">
                <a:solidFill>
                  <a:srgbClr val="000000"/>
                </a:solidFill>
                <a:effectLst/>
                <a:latin typeface="Verdana" panose="020B0604030504040204" pitchFamily="34" charset="0"/>
              </a:rPr>
              <a:t>Thermal control</a:t>
            </a:r>
          </a:p>
          <a:p>
            <a:pPr algn="l">
              <a:buFont typeface="Arial" panose="020B0604020202020204" pitchFamily="34" charset="0"/>
              <a:buChar char="•"/>
            </a:pPr>
            <a:r>
              <a:rPr lang="en-US" b="0" i="0" dirty="0">
                <a:solidFill>
                  <a:srgbClr val="000000"/>
                </a:solidFill>
                <a:effectLst/>
                <a:latin typeface="Verdana" panose="020B0604030504040204" pitchFamily="34" charset="0"/>
              </a:rPr>
              <a:t>Electric power system</a:t>
            </a:r>
          </a:p>
          <a:p>
            <a:pPr algn="l">
              <a:buFont typeface="Arial" panose="020B0604020202020204" pitchFamily="34" charset="0"/>
              <a:buChar char="•"/>
            </a:pPr>
            <a:r>
              <a:rPr lang="en-US" b="0" i="0" dirty="0">
                <a:solidFill>
                  <a:srgbClr val="000000"/>
                </a:solidFill>
                <a:effectLst/>
                <a:latin typeface="Verdana" panose="020B0604030504040204" pitchFamily="34" charset="0"/>
              </a:rPr>
              <a:t>Attitude control system</a:t>
            </a:r>
          </a:p>
          <a:p>
            <a:pPr algn="l">
              <a:buFont typeface="Arial" panose="020B0604020202020204" pitchFamily="34" charset="0"/>
              <a:buChar char="•"/>
            </a:pPr>
            <a:r>
              <a:rPr lang="en-US" b="0" i="0" dirty="0">
                <a:solidFill>
                  <a:srgbClr val="000000"/>
                </a:solidFill>
                <a:effectLst/>
                <a:latin typeface="Verdana" panose="020B0604030504040204" pitchFamily="34" charset="0"/>
              </a:rPr>
              <a:t>Propulsion</a:t>
            </a:r>
          </a:p>
          <a:p>
            <a:pPr algn="l">
              <a:buFont typeface="Arial" panose="020B0604020202020204" pitchFamily="34" charset="0"/>
              <a:buChar char="•"/>
            </a:pPr>
            <a:r>
              <a:rPr lang="en-US" b="0" i="0" dirty="0">
                <a:solidFill>
                  <a:srgbClr val="000000"/>
                </a:solidFill>
                <a:effectLst/>
                <a:latin typeface="Verdana" panose="020B0604030504040204" pitchFamily="34" charset="0"/>
              </a:rPr>
              <a:t>Telemetry tracking command</a:t>
            </a:r>
          </a:p>
        </p:txBody>
      </p:sp>
    </p:spTree>
    <p:extLst>
      <p:ext uri="{BB962C8B-B14F-4D97-AF65-F5344CB8AC3E}">
        <p14:creationId xmlns:p14="http://schemas.microsoft.com/office/powerpoint/2010/main" val="3825776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586039-ACED-B6BA-CFD6-03AD75C4B1CB}"/>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20A41EA-687A-BA55-3B49-D72E4AC47A4D}"/>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E5EB6211-051E-6481-F751-DB03045371FD}"/>
              </a:ext>
            </a:extLst>
          </p:cNvPr>
          <p:cNvSpPr txBox="1"/>
          <p:nvPr/>
        </p:nvSpPr>
        <p:spPr>
          <a:xfrm>
            <a:off x="286043" y="847805"/>
            <a:ext cx="11619914" cy="4247317"/>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By Application Outlook (Sales,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Earth observation &amp; meteorology</a:t>
            </a:r>
          </a:p>
          <a:p>
            <a:pPr algn="l">
              <a:buFont typeface="Arial" panose="020B0604020202020204" pitchFamily="34" charset="0"/>
              <a:buChar char="•"/>
            </a:pPr>
            <a:r>
              <a:rPr lang="en-US" b="0" i="0" dirty="0">
                <a:solidFill>
                  <a:srgbClr val="000000"/>
                </a:solidFill>
                <a:effectLst/>
                <a:latin typeface="Verdana" panose="020B0604030504040204" pitchFamily="34" charset="0"/>
              </a:rPr>
              <a:t>Communication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Scientific research &amp; exploration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Surveillance &amp; security</a:t>
            </a:r>
          </a:p>
          <a:p>
            <a:pPr algn="l">
              <a:buFont typeface="Arial" panose="020B0604020202020204" pitchFamily="34" charset="0"/>
              <a:buChar char="•"/>
            </a:pPr>
            <a:r>
              <a:rPr lang="en-US" b="0" i="0" dirty="0">
                <a:solidFill>
                  <a:srgbClr val="000000"/>
                </a:solidFill>
                <a:effectLst/>
                <a:latin typeface="Verdana" panose="020B0604030504040204" pitchFamily="34" charset="0"/>
              </a:rPr>
              <a:t>Mapping</a:t>
            </a:r>
          </a:p>
          <a:p>
            <a:pPr algn="l">
              <a:buFont typeface="Arial" panose="020B0604020202020204" pitchFamily="34" charset="0"/>
              <a:buChar char="•"/>
            </a:pPr>
            <a:r>
              <a:rPr lang="en-US" b="0" i="0" dirty="0">
                <a:solidFill>
                  <a:srgbClr val="000000"/>
                </a:solidFill>
                <a:effectLst/>
                <a:latin typeface="Verdana" panose="020B0604030504040204" pitchFamily="34" charset="0"/>
              </a:rPr>
              <a:t>Navigation</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https://www.marketstatsville.com/table-of-content/satellite-bus-market</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r>
              <a:rPr lang="en-US" b="1" dirty="0"/>
              <a:t>The key companies covered in the market report are:</a:t>
            </a:r>
          </a:p>
          <a:p>
            <a:pPr>
              <a:buFont typeface="Arial" panose="020B0604020202020204" pitchFamily="34" charset="0"/>
              <a:buChar char="•"/>
            </a:pPr>
            <a:r>
              <a:rPr lang="en-US" b="0" i="0" dirty="0">
                <a:solidFill>
                  <a:srgbClr val="000000"/>
                </a:solidFill>
                <a:effectLst/>
                <a:latin typeface="Verdana" panose="020B0604030504040204" pitchFamily="34" charset="0"/>
              </a:rPr>
              <a:t>Honeywell International Inc</a:t>
            </a:r>
          </a:p>
          <a:p>
            <a:pPr>
              <a:buFont typeface="Arial" panose="020B0604020202020204" pitchFamily="34" charset="0"/>
              <a:buChar char="•"/>
            </a:pPr>
            <a:r>
              <a:rPr lang="en-US" b="0" i="0" dirty="0">
                <a:solidFill>
                  <a:srgbClr val="000000"/>
                </a:solidFill>
                <a:effectLst/>
                <a:latin typeface="Verdana" panose="020B0604030504040204" pitchFamily="34" charset="0"/>
              </a:rPr>
              <a:t>Lockheed Martin Corporation</a:t>
            </a:r>
          </a:p>
          <a:p>
            <a:pPr>
              <a:buFont typeface="Arial" panose="020B0604020202020204" pitchFamily="34" charset="0"/>
              <a:buChar char="•"/>
            </a:pPr>
            <a:r>
              <a:rPr lang="en-US" b="0" i="0" dirty="0">
                <a:solidFill>
                  <a:srgbClr val="000000"/>
                </a:solidFill>
                <a:effectLst/>
                <a:latin typeface="Verdana" panose="020B0604030504040204" pitchFamily="34" charset="0"/>
              </a:rPr>
              <a:t>Airbus S.A.S.</a:t>
            </a:r>
            <a:endParaRPr lang="en-IN" dirty="0"/>
          </a:p>
        </p:txBody>
      </p:sp>
    </p:spTree>
    <p:extLst>
      <p:ext uri="{BB962C8B-B14F-4D97-AF65-F5344CB8AC3E}">
        <p14:creationId xmlns:p14="http://schemas.microsoft.com/office/powerpoint/2010/main" val="1684236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89067-7792-19DB-D50F-FC20E2D6322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5FA43A29-8890-0BD5-40A5-BEF43DF3D9CE}"/>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DBEFB80F-E88D-86EA-691B-9F80EF4AE6DC}"/>
              </a:ext>
            </a:extLst>
          </p:cNvPr>
          <p:cNvSpPr txBox="1"/>
          <p:nvPr/>
        </p:nvSpPr>
        <p:spPr>
          <a:xfrm>
            <a:off x="295421" y="2182059"/>
            <a:ext cx="11549575" cy="2862322"/>
          </a:xfrm>
          <a:prstGeom prst="rect">
            <a:avLst/>
          </a:prstGeom>
          <a:noFill/>
        </p:spPr>
        <p:txBody>
          <a:bodyPr wrap="square">
            <a:spAutoFit/>
          </a:bodyPr>
          <a:lstStyle/>
          <a:p>
            <a:pPr algn="l">
              <a:buFont typeface="Arial" panose="020B0604020202020204" pitchFamily="34" charset="0"/>
              <a:buChar char="•"/>
            </a:pPr>
            <a:r>
              <a:rPr lang="en-IN" b="0" i="0" dirty="0">
                <a:solidFill>
                  <a:srgbClr val="000000"/>
                </a:solidFill>
                <a:effectLst/>
                <a:latin typeface="Verdana" panose="020B0604030504040204" pitchFamily="34" charset="0"/>
              </a:rPr>
              <a:t>Boeing</a:t>
            </a:r>
          </a:p>
          <a:p>
            <a:pPr algn="l">
              <a:buFont typeface="Arial" panose="020B0604020202020204" pitchFamily="34" charset="0"/>
              <a:buChar char="•"/>
            </a:pPr>
            <a:r>
              <a:rPr lang="en-IN" b="0" i="0" dirty="0">
                <a:solidFill>
                  <a:srgbClr val="000000"/>
                </a:solidFill>
                <a:effectLst/>
                <a:latin typeface="Verdana" panose="020B0604030504040204" pitchFamily="34" charset="0"/>
              </a:rPr>
              <a:t>Thales Group</a:t>
            </a:r>
          </a:p>
          <a:p>
            <a:pPr algn="l">
              <a:buFont typeface="Arial" panose="020B0604020202020204" pitchFamily="34" charset="0"/>
              <a:buChar char="•"/>
            </a:pPr>
            <a:r>
              <a:rPr lang="en-IN" b="0" i="0" dirty="0">
                <a:solidFill>
                  <a:srgbClr val="000000"/>
                </a:solidFill>
                <a:effectLst/>
                <a:latin typeface="Verdana" panose="020B0604030504040204" pitchFamily="34" charset="0"/>
              </a:rPr>
              <a:t>IAI</a:t>
            </a:r>
          </a:p>
          <a:p>
            <a:pPr algn="l">
              <a:buFont typeface="Arial" panose="020B0604020202020204" pitchFamily="34" charset="0"/>
              <a:buChar char="•"/>
            </a:pPr>
            <a:r>
              <a:rPr lang="en-IN" b="0" i="0" dirty="0">
                <a:solidFill>
                  <a:srgbClr val="000000"/>
                </a:solidFill>
                <a:effectLst/>
                <a:latin typeface="Verdana" panose="020B0604030504040204" pitchFamily="34" charset="0"/>
              </a:rPr>
              <a:t>Mitsubishi Electric Corporation</a:t>
            </a:r>
          </a:p>
          <a:p>
            <a:pPr algn="l">
              <a:buFont typeface="Arial" panose="020B0604020202020204" pitchFamily="34" charset="0"/>
              <a:buChar char="•"/>
            </a:pPr>
            <a:r>
              <a:rPr lang="en-IN" b="0" i="0" dirty="0">
                <a:solidFill>
                  <a:srgbClr val="000000"/>
                </a:solidFill>
                <a:effectLst/>
                <a:latin typeface="Verdana" panose="020B0604030504040204" pitchFamily="34" charset="0"/>
              </a:rPr>
              <a:t>BALL CORPORATION</a:t>
            </a:r>
          </a:p>
          <a:p>
            <a:pPr algn="l">
              <a:buFont typeface="Arial" panose="020B0604020202020204" pitchFamily="34" charset="0"/>
              <a:buChar char="•"/>
            </a:pPr>
            <a:r>
              <a:rPr lang="en-IN" b="0" i="0" dirty="0">
                <a:solidFill>
                  <a:srgbClr val="000000"/>
                </a:solidFill>
                <a:effectLst/>
                <a:latin typeface="Verdana" panose="020B0604030504040204" pitchFamily="34" charset="0"/>
              </a:rPr>
              <a:t>Sierra Nevada Corporation</a:t>
            </a:r>
          </a:p>
          <a:p>
            <a:pPr algn="l">
              <a:buFont typeface="Arial" panose="020B0604020202020204" pitchFamily="34" charset="0"/>
              <a:buChar char="•"/>
            </a:pPr>
            <a:r>
              <a:rPr lang="en-IN" b="0" i="0" dirty="0">
                <a:solidFill>
                  <a:srgbClr val="000000"/>
                </a:solidFill>
                <a:effectLst/>
                <a:latin typeface="Verdana" panose="020B0604030504040204" pitchFamily="34" charset="0"/>
              </a:rPr>
              <a:t>Northrop Grumman Corporation</a:t>
            </a:r>
          </a:p>
          <a:p>
            <a:pPr algn="l"/>
            <a:br>
              <a:rPr lang="en-IN" dirty="0"/>
            </a:br>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2"/>
              </a:rPr>
              <a:t>https://www.marketstatsville.com/satellite-bus-market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60310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5824</TotalTime>
  <Words>1459</Words>
  <Application>Microsoft Office PowerPoint</Application>
  <PresentationFormat>Widescreen</PresentationFormat>
  <Paragraphs>83</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588</cp:revision>
  <dcterms:created xsi:type="dcterms:W3CDTF">2017-04-19T06:29:38Z</dcterms:created>
  <dcterms:modified xsi:type="dcterms:W3CDTF">2023-11-24T10:28:48Z</dcterms:modified>
</cp:coreProperties>
</file>