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31-10-2023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10/31/2023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ea-freight-forwarding-market?utm_source=Manjeet+Free+31+oct&amp;utm_medium=Manjeet" TargetMode="External"/><Relationship Id="rId2" Type="http://schemas.openxmlformats.org/officeDocument/2006/relationships/hyperlink" Target="https://www.marketstatsville.com/sea-freight-forward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ea-freight-forwarding-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home.kuehne-nagel.com/-/services/sea-freight" TargetMode="External"/><Relationship Id="rId2" Type="http://schemas.openxmlformats.org/officeDocument/2006/relationships/hyperlink" Target="https://www.marketstatsville.com/table-of-content/sea-freight-forwarding-market" TargetMode="External"/><Relationship Id="rId1" Type="http://schemas.openxmlformats.org/officeDocument/2006/relationships/slideLayout" Target="../slideLayouts/slideLayout7.xml"/><Relationship Id="rId6" Type="http://schemas.openxmlformats.org/officeDocument/2006/relationships/hyperlink" Target="https://www.marketstatsville.com/sea-freight-forwarding-market" TargetMode="External"/><Relationship Id="rId5" Type="http://schemas.openxmlformats.org/officeDocument/2006/relationships/hyperlink" Target="https://www.dsv.com/en/our-solutions/modes-of-transport/sea-freight" TargetMode="External"/><Relationship Id="rId4" Type="http://schemas.openxmlformats.org/officeDocument/2006/relationships/hyperlink" Target="https://www.dhl.com/in-en/home/global-forwarding.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Sea Freight Forwarding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Sea Freight Forwarding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Sea Freight Forwarding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183863"/>
            <a:ext cx="11624044" cy="4801314"/>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Sea Freight Forwarding Market by Service Type (Full Container Load (FCL), Less-than Container Load (LCL), and Others), by End-Use Industry (Automotive, Food &amp; Beverages, Manufacturing, Retailing, and Others), and by Region (North America, Europe, Asia Pacific)– Global Share and Forecast to 2033</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sea freight forwarding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was valued at </a:t>
            </a:r>
            <a:r>
              <a:rPr lang="en-US" b="1" i="0" dirty="0">
                <a:solidFill>
                  <a:srgbClr val="000000"/>
                </a:solidFill>
                <a:effectLst/>
                <a:latin typeface="Verdana" panose="020B0604030504040204" pitchFamily="34" charset="0"/>
              </a:rPr>
              <a:t>USD 115.2 billion in 2022</a:t>
            </a:r>
            <a:r>
              <a:rPr lang="en-US" b="0" i="0" dirty="0">
                <a:solidFill>
                  <a:srgbClr val="000000"/>
                </a:solidFill>
                <a:effectLst/>
                <a:latin typeface="Verdana" panose="020B0604030504040204" pitchFamily="34" charset="0"/>
              </a:rPr>
              <a:t>, which is expected to reach </a:t>
            </a:r>
            <a:r>
              <a:rPr lang="en-US" b="1" i="0" dirty="0">
                <a:solidFill>
                  <a:srgbClr val="000000"/>
                </a:solidFill>
                <a:effectLst/>
                <a:latin typeface="Verdana" panose="020B0604030504040204" pitchFamily="34" charset="0"/>
              </a:rPr>
              <a:t>USD 187.9 billion in 2033</a:t>
            </a:r>
            <a:r>
              <a:rPr lang="en-US" b="0" i="0" dirty="0">
                <a:solidFill>
                  <a:srgbClr val="000000"/>
                </a:solidFill>
                <a:effectLst/>
                <a:latin typeface="Verdana" panose="020B0604030504040204" pitchFamily="34" charset="0"/>
              </a:rPr>
              <a:t>, growing at a </a:t>
            </a:r>
            <a:r>
              <a:rPr lang="en-US" b="1" i="0" dirty="0">
                <a:solidFill>
                  <a:srgbClr val="000000"/>
                </a:solidFill>
                <a:effectLst/>
                <a:latin typeface="Verdana" panose="020B0604030504040204" pitchFamily="34" charset="0"/>
              </a:rPr>
              <a:t>CAGR of 3.6% </a:t>
            </a:r>
            <a:r>
              <a:rPr lang="en-US" b="0" i="0" dirty="0">
                <a:solidFill>
                  <a:srgbClr val="000000"/>
                </a:solidFill>
                <a:effectLst/>
                <a:latin typeface="Verdana" panose="020B0604030504040204" pitchFamily="34" charset="0"/>
              </a:rPr>
              <a:t>from 2023 to 2033.</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https://www.marketstatsville.com/request-sample/sea-freight-forwarding-market?utm_source=Manjeet+Free+31+oct&amp;utm_medium=Manjeet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E108C1-40FB-77C4-D2AA-22D65C1F5BD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824CBBF-B172-9028-A048-D327344E80B3}"/>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60DBD6FB-3D2D-420E-8372-41426BF13A64}"/>
              </a:ext>
            </a:extLst>
          </p:cNvPr>
          <p:cNvSpPr txBox="1"/>
          <p:nvPr/>
        </p:nvSpPr>
        <p:spPr>
          <a:xfrm>
            <a:off x="342313" y="885825"/>
            <a:ext cx="11507373" cy="4801314"/>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https://www.marketstatsville.com/buy-now/sea-freight-forwarding-market?opt=3338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Sea Freight Forwarding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Service Type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Full Container Load (FCL)</a:t>
            </a:r>
          </a:p>
          <a:p>
            <a:pPr algn="l">
              <a:buFont typeface="Arial" panose="020B0604020202020204" pitchFamily="34" charset="0"/>
              <a:buChar char="•"/>
            </a:pPr>
            <a:r>
              <a:rPr lang="en-US" b="0" i="0" dirty="0">
                <a:solidFill>
                  <a:srgbClr val="000000"/>
                </a:solidFill>
                <a:effectLst/>
                <a:latin typeface="Verdana" panose="020B0604030504040204" pitchFamily="34" charset="0"/>
              </a:rPr>
              <a:t>Less-than Container Load (LCL)</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End-Use Industry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Automotive</a:t>
            </a:r>
          </a:p>
          <a:p>
            <a:pPr algn="l">
              <a:buFont typeface="Arial" panose="020B0604020202020204" pitchFamily="34" charset="0"/>
              <a:buChar char="•"/>
            </a:pPr>
            <a:r>
              <a:rPr lang="en-US" b="0" i="0" dirty="0">
                <a:solidFill>
                  <a:srgbClr val="000000"/>
                </a:solidFill>
                <a:effectLst/>
                <a:latin typeface="Verdana" panose="020B0604030504040204" pitchFamily="34" charset="0"/>
              </a:rPr>
              <a:t>Food &amp; Beverages</a:t>
            </a:r>
          </a:p>
          <a:p>
            <a:pPr algn="l">
              <a:buFont typeface="Arial" panose="020B0604020202020204" pitchFamily="34" charset="0"/>
              <a:buChar char="•"/>
            </a:pPr>
            <a:r>
              <a:rPr lang="en-US" b="0" i="0" dirty="0">
                <a:solidFill>
                  <a:srgbClr val="000000"/>
                </a:solidFill>
                <a:effectLst/>
                <a:latin typeface="Verdana" panose="020B0604030504040204" pitchFamily="34" charset="0"/>
              </a:rPr>
              <a:t>Manufacturing</a:t>
            </a:r>
          </a:p>
          <a:p>
            <a:pPr algn="l">
              <a:buFont typeface="Arial" panose="020B0604020202020204" pitchFamily="34" charset="0"/>
              <a:buChar char="•"/>
            </a:pPr>
            <a:r>
              <a:rPr lang="en-US" b="0" i="0" dirty="0">
                <a:solidFill>
                  <a:srgbClr val="000000"/>
                </a:solidFill>
                <a:effectLst/>
                <a:latin typeface="Verdana" panose="020B0604030504040204" pitchFamily="34" charset="0"/>
              </a:rPr>
              <a:t>Healthcare</a:t>
            </a:r>
          </a:p>
          <a:p>
            <a:pPr algn="l">
              <a:buFont typeface="Arial" panose="020B0604020202020204" pitchFamily="34" charset="0"/>
              <a:buChar char="•"/>
            </a:pPr>
            <a:r>
              <a:rPr lang="en-US" b="0" i="0" dirty="0">
                <a:solidFill>
                  <a:srgbClr val="000000"/>
                </a:solidFill>
                <a:effectLst/>
                <a:latin typeface="Verdana" panose="020B0604030504040204" pitchFamily="34" charset="0"/>
              </a:rPr>
              <a:t>Retail &amp; E-commerce</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3851827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7AD968-7D91-2B19-B835-7ED545CA7F5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3F90608-7E0E-D1EC-703F-3E6BC49F0FF8}"/>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9EA270C3-1F63-BFC5-F3E0-82FB0D94BAF5}"/>
              </a:ext>
            </a:extLst>
          </p:cNvPr>
          <p:cNvSpPr txBox="1"/>
          <p:nvPr/>
        </p:nvSpPr>
        <p:spPr>
          <a:xfrm>
            <a:off x="342314" y="431132"/>
            <a:ext cx="11507372" cy="6186309"/>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https://www.marketstatsville.com/table-of-content/sea-freight-forwarding-market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IN" b="1" i="0" dirty="0">
                <a:solidFill>
                  <a:srgbClr val="000000"/>
                </a:solidFill>
                <a:effectLst/>
                <a:latin typeface="Verdana" panose="020B0604030504040204" pitchFamily="34" charset="0"/>
              </a:rPr>
              <a:t>Major key players in the global Sea Freight Forwarding market are:</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3"/>
              </a:rPr>
              <a:t>Kuehne + Nagel International AG</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4"/>
              </a:rPr>
              <a:t>DHL Global Forwarding</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5"/>
              </a:rPr>
              <a:t>DSV Panalpina</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DB Schenker</a:t>
            </a:r>
          </a:p>
          <a:p>
            <a:pPr algn="l">
              <a:buFont typeface="Arial" panose="020B0604020202020204" pitchFamily="34" charset="0"/>
              <a:buChar char="•"/>
            </a:pPr>
            <a:r>
              <a:rPr lang="en-IN" b="0" i="0" dirty="0">
                <a:solidFill>
                  <a:srgbClr val="000000"/>
                </a:solidFill>
                <a:effectLst/>
                <a:latin typeface="Verdana" panose="020B0604030504040204" pitchFamily="34" charset="0"/>
              </a:rPr>
              <a:t>Expeditors International of Washington</a:t>
            </a:r>
          </a:p>
          <a:p>
            <a:pPr algn="l">
              <a:buFont typeface="Arial" panose="020B0604020202020204" pitchFamily="34" charset="0"/>
              <a:buChar char="•"/>
            </a:pPr>
            <a:r>
              <a:rPr lang="en-IN" b="0" i="0" dirty="0">
                <a:solidFill>
                  <a:srgbClr val="000000"/>
                </a:solidFill>
                <a:effectLst/>
                <a:latin typeface="Verdana" panose="020B0604030504040204" pitchFamily="34" charset="0"/>
              </a:rPr>
              <a:t>C.H. Robinson Worldwide</a:t>
            </a:r>
          </a:p>
          <a:p>
            <a:pPr algn="l">
              <a:buFont typeface="Arial" panose="020B0604020202020204" pitchFamily="34" charset="0"/>
              <a:buChar char="•"/>
            </a:pPr>
            <a:r>
              <a:rPr lang="en-IN" b="0" i="0" dirty="0">
                <a:solidFill>
                  <a:srgbClr val="000000"/>
                </a:solidFill>
                <a:effectLst/>
                <a:latin typeface="Verdana" panose="020B0604030504040204" pitchFamily="34" charset="0"/>
              </a:rPr>
              <a:t>Hellmann Worldwide Logistics</a:t>
            </a:r>
          </a:p>
          <a:p>
            <a:pPr algn="l">
              <a:buFont typeface="Arial" panose="020B0604020202020204" pitchFamily="34" charset="0"/>
              <a:buChar char="•"/>
            </a:pPr>
            <a:r>
              <a:rPr lang="en-IN" b="0" i="0" dirty="0">
                <a:solidFill>
                  <a:srgbClr val="000000"/>
                </a:solidFill>
                <a:effectLst/>
                <a:latin typeface="Verdana" panose="020B0604030504040204" pitchFamily="34" charset="0"/>
              </a:rPr>
              <a:t>Dimerco Express Group</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Bolloré</a:t>
            </a:r>
            <a:r>
              <a:rPr lang="en-IN" b="0" i="0" dirty="0">
                <a:solidFill>
                  <a:srgbClr val="000000"/>
                </a:solidFill>
                <a:effectLst/>
                <a:latin typeface="Verdana" panose="020B0604030504040204" pitchFamily="34" charset="0"/>
              </a:rPr>
              <a:t> Logistics</a:t>
            </a:r>
          </a:p>
          <a:p>
            <a:pPr algn="l">
              <a:buFont typeface="Arial" panose="020B0604020202020204" pitchFamily="34" charset="0"/>
              <a:buChar char="•"/>
            </a:pPr>
            <a:r>
              <a:rPr lang="en-IN" b="0" i="0" dirty="0">
                <a:solidFill>
                  <a:srgbClr val="000000"/>
                </a:solidFill>
                <a:effectLst/>
                <a:latin typeface="Verdana" panose="020B0604030504040204" pitchFamily="34" charset="0"/>
              </a:rPr>
              <a:t>CEVA Logistics</a:t>
            </a:r>
          </a:p>
          <a:p>
            <a:pPr algn="l">
              <a:buFont typeface="Arial" panose="020B0604020202020204" pitchFamily="34" charset="0"/>
              <a:buChar char="•"/>
            </a:pPr>
            <a:r>
              <a:rPr lang="en-IN" b="0" i="0" dirty="0">
                <a:solidFill>
                  <a:srgbClr val="000000"/>
                </a:solidFill>
                <a:effectLst/>
                <a:latin typeface="Verdana" panose="020B0604030504040204" pitchFamily="34" charset="0"/>
              </a:rPr>
              <a:t>Agility Logistics</a:t>
            </a:r>
          </a:p>
          <a:p>
            <a:pPr algn="l">
              <a:buFont typeface="Arial" panose="020B0604020202020204" pitchFamily="34" charset="0"/>
              <a:buChar char="•"/>
            </a:pPr>
            <a:r>
              <a:rPr lang="en-IN" b="0" i="0" dirty="0">
                <a:solidFill>
                  <a:srgbClr val="000000"/>
                </a:solidFill>
                <a:effectLst/>
                <a:latin typeface="Verdana" panose="020B0604030504040204" pitchFamily="34" charset="0"/>
              </a:rPr>
              <a:t>Nippon Express</a:t>
            </a:r>
          </a:p>
          <a:p>
            <a:pPr algn="l">
              <a:buFont typeface="Arial" panose="020B0604020202020204" pitchFamily="34" charset="0"/>
              <a:buChar char="•"/>
            </a:pPr>
            <a:r>
              <a:rPr lang="en-IN" b="0" i="0" dirty="0">
                <a:solidFill>
                  <a:srgbClr val="000000"/>
                </a:solidFill>
                <a:effectLst/>
                <a:latin typeface="Verdana" panose="020B0604030504040204" pitchFamily="34" charset="0"/>
              </a:rPr>
              <a:t>Yusen Logistics</a:t>
            </a:r>
          </a:p>
          <a:p>
            <a:pPr algn="l">
              <a:buFont typeface="Arial" panose="020B0604020202020204" pitchFamily="34" charset="0"/>
              <a:buChar char="•"/>
            </a:pPr>
            <a:r>
              <a:rPr lang="en-IN" b="0" i="0" dirty="0">
                <a:solidFill>
                  <a:srgbClr val="000000"/>
                </a:solidFill>
                <a:effectLst/>
                <a:latin typeface="Verdana" panose="020B0604030504040204" pitchFamily="34" charset="0"/>
              </a:rPr>
              <a:t>Geodis</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6"/>
              </a:rPr>
              <a:t>https://www.marketstatsville.com/sea-freight-forwarding-market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427065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5706</TotalTime>
  <Words>1332</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551</cp:revision>
  <dcterms:created xsi:type="dcterms:W3CDTF">2017-04-19T06:29:38Z</dcterms:created>
  <dcterms:modified xsi:type="dcterms:W3CDTF">2023-10-31T13:33:47Z</dcterms:modified>
</cp:coreProperties>
</file>