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3"/>
  </p:notesMasterIdLst>
  <p:handoutMasterIdLst>
    <p:handoutMasterId r:id="rId14"/>
  </p:handoutMasterIdLst>
  <p:sldIdLst>
    <p:sldId id="257" r:id="rId3"/>
    <p:sldId id="312" r:id="rId4"/>
    <p:sldId id="299" r:id="rId5"/>
    <p:sldId id="269" r:id="rId6"/>
    <p:sldId id="307" r:id="rId7"/>
    <p:sldId id="313" r:id="rId8"/>
    <p:sldId id="314" r:id="rId9"/>
    <p:sldId id="315" r:id="rId10"/>
    <p:sldId id="316" r:id="rId11"/>
    <p:sldId id="29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03-10-2023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blogger.com/blog/post/edit/2359421786394368659/4053072957531822279?hl=en"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blogger.com/blog/post/edit/2359421786394368659/4053072957531822279?hl=en"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blogger.com/blog/post/edit/2359421786394368659/4053072957531822279?hl=en"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Serial Device Server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Serial Device Server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Serial Device Server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Serial Device Server Market by Type (Wired, Wireless), by Product (1-port, 2-port, 4-port, 8-port, 16-port, Others), by Application (Access Control Systems, Attendance System, POS Systems, Others), by Industry, by Region – Global Share and Forecast to 2030</a:t>
            </a:r>
          </a:p>
          <a:p>
            <a:pPr algn="l"/>
            <a:endParaRPr lang="en-US" b="0" i="0" dirty="0">
              <a:solidFill>
                <a:srgbClr val="5E5E5E"/>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serial device server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340.12 million in 2022</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477.05 million by 2030</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4.32%</a:t>
            </a:r>
            <a:r>
              <a:rPr lang="en-US" b="0" i="0" dirty="0">
                <a:solidFill>
                  <a:srgbClr val="000000"/>
                </a:solidFill>
                <a:effectLst/>
                <a:latin typeface="Verdana" panose="020B0604030504040204" pitchFamily="34" charset="0"/>
              </a:rPr>
              <a:t> from 2022 to 2030.</a:t>
            </a:r>
          </a:p>
          <a:p>
            <a:pPr algn="l"/>
            <a:r>
              <a:rPr lang="en-US" b="0" i="0" dirty="0">
                <a:solidFill>
                  <a:srgbClr val="000000"/>
                </a:solidFill>
                <a:effectLst/>
                <a:latin typeface="Verdana" panose="020B0604030504040204" pitchFamily="34" charset="0"/>
              </a:rPr>
              <a:t>The Serial Device Server market has witnessed remarkable growth in recent years. These devices enable seamless integration of serial-based equipment with modern network infrastructures. With the increasing adoption of industrial automation and IoT applications, the demand for Serial Device Servers has surged. They provide secure and reliable connectivity solutions for serial devices, such as barcode scanners, industrial machinery, and medical equipment. Key market players are constantly innovating to offer advanced features like wireless connectivity, cloud-based management, and enhanced security protocols. </a:t>
            </a:r>
          </a:p>
          <a:p>
            <a:pPr algn="l"/>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2"/>
              </a:rPr>
              <a:t>https://www.marketstatsville.com/request-sample/serial-device-server-market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F809E4-FD07-69CF-FB52-B867B546050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45E4FD4-17B8-FAEC-572F-FA1BF7A04E0F}"/>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E5AA5671-B6A9-B713-C0B8-1D0E43B4E5F0}"/>
              </a:ext>
            </a:extLst>
          </p:cNvPr>
          <p:cNvSpPr txBox="1"/>
          <p:nvPr/>
        </p:nvSpPr>
        <p:spPr>
          <a:xfrm>
            <a:off x="377483" y="717012"/>
            <a:ext cx="11437034"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https://www.marketstatsville.com/buy-now/serial-device-server-market?opt=3338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 Increasing Focus on Cybersecurity: With the rise in cyber threats, the importance of secure connectivity solutions has gained prominence. Serial device servers with robust security features, such as encryption and authentication mechanisms, are witnessing increased demand to ensure data integrity and protect against unauthorized access.</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 Scalability and Flexibility Requirements: Businesses often require scalable and flexible solutions that can accommodate expanding serial device networks. Serial device servers that offer modular designs, support for multiple ports, and easy integration with existing infrastructure are preferred in such scenarios.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https://www.marketstatsville.com/table-of-content/serial-device-server-market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u="sng" dirty="0">
                <a:solidFill>
                  <a:srgbClr val="000000"/>
                </a:solidFill>
                <a:effectLst/>
                <a:latin typeface="Verdana" panose="020B0604030504040204" pitchFamily="34" charset="0"/>
              </a:rPr>
              <a:t>Market Segmentation Analysis</a:t>
            </a:r>
          </a:p>
          <a:p>
            <a:pPr algn="l"/>
            <a:endParaRPr lang="en-US" b="1"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The study categorizes the global Serial Device Server market based on equipment type, technology, type, installation method, distribution channel, application, and regions.</a:t>
            </a:r>
            <a:endParaRPr lang="en-IN" dirty="0"/>
          </a:p>
        </p:txBody>
      </p:sp>
    </p:spTree>
    <p:extLst>
      <p:ext uri="{BB962C8B-B14F-4D97-AF65-F5344CB8AC3E}">
        <p14:creationId xmlns:p14="http://schemas.microsoft.com/office/powerpoint/2010/main" val="176205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306AA7-079A-ED9E-767C-4F84925948B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4AA2631-2DBA-0EF3-57BE-8D6FA979C84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258E471E-456F-C42A-CF21-FBB402A0AA1B}"/>
              </a:ext>
            </a:extLst>
          </p:cNvPr>
          <p:cNvSpPr txBox="1"/>
          <p:nvPr/>
        </p:nvSpPr>
        <p:spPr>
          <a:xfrm>
            <a:off x="328246" y="725422"/>
            <a:ext cx="11535508"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Type Outlook (Sales,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Wired</a:t>
            </a:r>
          </a:p>
          <a:p>
            <a:pPr algn="l">
              <a:buFont typeface="Arial" panose="020B0604020202020204" pitchFamily="34" charset="0"/>
              <a:buChar char="•"/>
            </a:pPr>
            <a:r>
              <a:rPr lang="en-US" b="0" i="0" dirty="0">
                <a:solidFill>
                  <a:srgbClr val="000000"/>
                </a:solidFill>
                <a:effectLst/>
                <a:latin typeface="Verdana" panose="020B0604030504040204" pitchFamily="34" charset="0"/>
              </a:rPr>
              <a:t>Wireless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Product Outlook (Sales,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1-port Serial Device Server</a:t>
            </a:r>
          </a:p>
          <a:p>
            <a:pPr algn="l">
              <a:buFont typeface="Arial" panose="020B0604020202020204" pitchFamily="34" charset="0"/>
              <a:buChar char="•"/>
            </a:pPr>
            <a:r>
              <a:rPr lang="en-US" b="0" i="0" dirty="0">
                <a:solidFill>
                  <a:srgbClr val="000000"/>
                </a:solidFill>
                <a:effectLst/>
                <a:latin typeface="Verdana" panose="020B0604030504040204" pitchFamily="34" charset="0"/>
              </a:rPr>
              <a:t>2-port Serial Device Server</a:t>
            </a:r>
          </a:p>
          <a:p>
            <a:pPr algn="l">
              <a:buFont typeface="Arial" panose="020B0604020202020204" pitchFamily="34" charset="0"/>
              <a:buChar char="•"/>
            </a:pPr>
            <a:r>
              <a:rPr lang="en-US" b="0" i="0" dirty="0">
                <a:solidFill>
                  <a:srgbClr val="000000"/>
                </a:solidFill>
                <a:effectLst/>
                <a:latin typeface="Verdana" panose="020B0604030504040204" pitchFamily="34" charset="0"/>
              </a:rPr>
              <a:t>4-port Serial Device Server</a:t>
            </a:r>
          </a:p>
          <a:p>
            <a:pPr algn="l">
              <a:buFont typeface="Arial" panose="020B0604020202020204" pitchFamily="34" charset="0"/>
              <a:buChar char="•"/>
            </a:pPr>
            <a:r>
              <a:rPr lang="en-US" b="0" i="0" dirty="0">
                <a:solidFill>
                  <a:srgbClr val="000000"/>
                </a:solidFill>
                <a:effectLst/>
                <a:latin typeface="Verdana" panose="020B0604030504040204" pitchFamily="34" charset="0"/>
              </a:rPr>
              <a:t>8-port Serial Device Server</a:t>
            </a:r>
          </a:p>
          <a:p>
            <a:pPr algn="l">
              <a:buFont typeface="Arial" panose="020B0604020202020204" pitchFamily="34" charset="0"/>
              <a:buChar char="•"/>
            </a:pPr>
            <a:r>
              <a:rPr lang="en-US" b="0" i="0" dirty="0">
                <a:solidFill>
                  <a:srgbClr val="000000"/>
                </a:solidFill>
                <a:effectLst/>
                <a:latin typeface="Verdana" panose="020B0604030504040204" pitchFamily="34" charset="0"/>
              </a:rPr>
              <a:t>16-port Serial Device Server</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Access Control Systems</a:t>
            </a:r>
          </a:p>
          <a:p>
            <a:pPr algn="l">
              <a:buFont typeface="Arial" panose="020B0604020202020204" pitchFamily="34" charset="0"/>
              <a:buChar char="•"/>
            </a:pPr>
            <a:r>
              <a:rPr lang="en-US" b="0" i="0" dirty="0">
                <a:solidFill>
                  <a:srgbClr val="000000"/>
                </a:solidFill>
                <a:effectLst/>
                <a:latin typeface="Verdana" panose="020B0604030504040204" pitchFamily="34" charset="0"/>
              </a:rPr>
              <a:t>Attendance System</a:t>
            </a:r>
          </a:p>
          <a:p>
            <a:pPr algn="l">
              <a:buFont typeface="Arial" panose="020B0604020202020204" pitchFamily="34" charset="0"/>
              <a:buChar char="•"/>
            </a:pPr>
            <a:r>
              <a:rPr lang="en-US" b="0" i="0" dirty="0">
                <a:solidFill>
                  <a:srgbClr val="000000"/>
                </a:solidFill>
                <a:effectLst/>
                <a:latin typeface="Verdana" panose="020B0604030504040204" pitchFamily="34" charset="0"/>
              </a:rPr>
              <a:t>POS Systems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Industry Outlook (Sales,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IT &amp; Telecom</a:t>
            </a:r>
          </a:p>
          <a:p>
            <a:pPr algn="l">
              <a:buFont typeface="Arial" panose="020B0604020202020204" pitchFamily="34" charset="0"/>
              <a:buChar char="•"/>
            </a:pPr>
            <a:r>
              <a:rPr lang="en-US" b="0" i="0" dirty="0">
                <a:solidFill>
                  <a:srgbClr val="000000"/>
                </a:solidFill>
                <a:effectLst/>
                <a:latin typeface="Verdana" panose="020B0604030504040204" pitchFamily="34" charset="0"/>
              </a:rPr>
              <a:t>Retail</a:t>
            </a:r>
            <a:endParaRPr lang="en-IN" dirty="0"/>
          </a:p>
        </p:txBody>
      </p:sp>
    </p:spTree>
    <p:extLst>
      <p:ext uri="{BB962C8B-B14F-4D97-AF65-F5344CB8AC3E}">
        <p14:creationId xmlns:p14="http://schemas.microsoft.com/office/powerpoint/2010/main" val="848848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1ED9A6-26D9-AE67-7C4E-1BCCFC95D0F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74C6110-70B7-503F-1C4A-E4B4DBB5C41C}"/>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C2D0A913-ACB7-DC9A-4758-D3C1696A7003}"/>
              </a:ext>
            </a:extLst>
          </p:cNvPr>
          <p:cNvSpPr txBox="1"/>
          <p:nvPr/>
        </p:nvSpPr>
        <p:spPr>
          <a:xfrm>
            <a:off x="585143" y="290456"/>
            <a:ext cx="11451102" cy="6186309"/>
          </a:xfrm>
          <a:prstGeom prst="rect">
            <a:avLst/>
          </a:prstGeom>
          <a:noFill/>
        </p:spPr>
        <p:txBody>
          <a:bodyPr wrap="square">
            <a:spAutoFit/>
          </a:bodyPr>
          <a:lstStyle/>
          <a:p>
            <a:pPr algn="l">
              <a:buFont typeface="Arial" panose="020B0604020202020204" pitchFamily="34" charset="0"/>
              <a:buChar char="•"/>
            </a:pPr>
            <a:r>
              <a:rPr lang="en-US" b="0" i="0" dirty="0">
                <a:solidFill>
                  <a:srgbClr val="000000"/>
                </a:solidFill>
                <a:effectLst/>
                <a:latin typeface="Verdana" panose="020B0604030504040204" pitchFamily="34" charset="0"/>
              </a:rPr>
              <a:t>Healthcare</a:t>
            </a:r>
          </a:p>
          <a:p>
            <a:pPr algn="l">
              <a:buFont typeface="Arial" panose="020B0604020202020204" pitchFamily="34" charset="0"/>
              <a:buChar char="•"/>
            </a:pPr>
            <a:r>
              <a:rPr lang="en-US" b="0" i="0" dirty="0">
                <a:solidFill>
                  <a:srgbClr val="000000"/>
                </a:solidFill>
                <a:effectLst/>
                <a:latin typeface="Verdana" panose="020B0604030504040204" pitchFamily="34" charset="0"/>
              </a:rPr>
              <a:t>Government</a:t>
            </a:r>
          </a:p>
          <a:p>
            <a:pPr algn="l">
              <a:buFont typeface="Arial" panose="020B0604020202020204" pitchFamily="34" charset="0"/>
              <a:buChar char="•"/>
            </a:pPr>
            <a:r>
              <a:rPr lang="en-US" b="0" i="0" dirty="0">
                <a:solidFill>
                  <a:srgbClr val="000000"/>
                </a:solidFill>
                <a:effectLst/>
                <a:latin typeface="Verdana" panose="020B0604030504040204" pitchFamily="34" charset="0"/>
              </a:rPr>
              <a:t>BFSI</a:t>
            </a:r>
          </a:p>
          <a:p>
            <a:pPr algn="l">
              <a:buFont typeface="Arial" panose="020B0604020202020204" pitchFamily="34" charset="0"/>
              <a:buChar char="•"/>
            </a:pPr>
            <a:r>
              <a:rPr lang="en-US" b="0" i="0" dirty="0">
                <a:solidFill>
                  <a:srgbClr val="000000"/>
                </a:solidFill>
                <a:effectLst/>
                <a:latin typeface="Verdana" panose="020B0604030504040204" pitchFamily="34" charset="0"/>
              </a:rPr>
              <a:t>Energy &amp; Utility</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dirty="0">
              <a:solidFill>
                <a:srgbClr val="000000"/>
              </a:solidFill>
              <a:latin typeface="Verdana" panose="020B0604030504040204" pitchFamily="34" charset="0"/>
            </a:endParaRPr>
          </a:p>
          <a:p>
            <a:pPr algn="l"/>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2"/>
              </a:rPr>
              <a:t>https://www.marketstatsville.com/serial-device-server-market</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u="sng" dirty="0">
                <a:solidFill>
                  <a:srgbClr val="000000"/>
                </a:solidFill>
                <a:effectLst/>
                <a:latin typeface="Verdana" panose="020B0604030504040204" pitchFamily="34" charset="0"/>
              </a:rPr>
              <a:t>Major Key Players in the Toy Market</a:t>
            </a:r>
          </a:p>
          <a:p>
            <a:pPr algn="l"/>
            <a:endParaRPr lang="en-IN" b="1" i="0" dirty="0">
              <a:solidFill>
                <a:srgbClr val="000000"/>
              </a:solidFill>
              <a:effectLst/>
              <a:latin typeface="Verdana" panose="020B0604030504040204" pitchFamily="34" charset="0"/>
            </a:endParaRPr>
          </a:p>
          <a:p>
            <a:pPr algn="l"/>
            <a:r>
              <a:rPr lang="en-IN" b="0" i="0" dirty="0">
                <a:solidFill>
                  <a:srgbClr val="000000"/>
                </a:solidFill>
                <a:effectLst/>
                <a:latin typeface="Verdana" panose="020B0604030504040204" pitchFamily="34" charset="0"/>
              </a:rPr>
              <a:t>The global Serial Device Server market is fragmented into a few major players and other local, small, and mid-sized manufacturers/providers, they are –</a:t>
            </a:r>
          </a:p>
          <a:p>
            <a:pPr algn="l"/>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Moxa, Digi International</a:t>
            </a:r>
          </a:p>
          <a:p>
            <a:pPr algn="l">
              <a:buFont typeface="Arial" panose="020B0604020202020204" pitchFamily="34" charset="0"/>
              <a:buChar char="•"/>
            </a:pPr>
            <a:r>
              <a:rPr lang="en-IN" b="0" i="0" dirty="0">
                <a:solidFill>
                  <a:srgbClr val="000000"/>
                </a:solidFill>
                <a:effectLst/>
                <a:latin typeface="Verdana" panose="020B0604030504040204" pitchFamily="34" charset="0"/>
              </a:rPr>
              <a:t>Advantech</a:t>
            </a:r>
          </a:p>
          <a:p>
            <a:pPr algn="l">
              <a:buFont typeface="Arial" panose="020B0604020202020204" pitchFamily="34" charset="0"/>
              <a:buChar char="•"/>
            </a:pPr>
            <a:r>
              <a:rPr lang="en-IN" b="0" i="0" dirty="0">
                <a:solidFill>
                  <a:srgbClr val="000000"/>
                </a:solidFill>
                <a:effectLst/>
                <a:latin typeface="Verdana" panose="020B0604030504040204" pitchFamily="34" charset="0"/>
              </a:rPr>
              <a:t>Siemens Industrial Communication</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Comtrol</a:t>
            </a:r>
            <a:r>
              <a:rPr lang="en-IN" b="0" i="0" dirty="0">
                <a:solidFill>
                  <a:srgbClr val="000000"/>
                </a:solidFill>
                <a:effectLst/>
                <a:latin typeface="Verdana" panose="020B0604030504040204" pitchFamily="34" charset="0"/>
              </a:rPr>
              <a:t> Corporation</a:t>
            </a:r>
          </a:p>
          <a:p>
            <a:pPr algn="l">
              <a:buFont typeface="Arial" panose="020B0604020202020204" pitchFamily="34" charset="0"/>
              <a:buChar char="•"/>
            </a:pPr>
            <a:r>
              <a:rPr lang="en-IN" b="0" i="0" dirty="0">
                <a:solidFill>
                  <a:srgbClr val="000000"/>
                </a:solidFill>
                <a:effectLst/>
                <a:latin typeface="Verdana" panose="020B0604030504040204" pitchFamily="34" charset="0"/>
              </a:rPr>
              <a:t>3onedata</a:t>
            </a:r>
          </a:p>
          <a:p>
            <a:pPr algn="l">
              <a:buFont typeface="Arial" panose="020B0604020202020204" pitchFamily="34" charset="0"/>
              <a:buChar char="•"/>
            </a:pPr>
            <a:r>
              <a:rPr lang="en-IN" b="0" i="0" dirty="0">
                <a:solidFill>
                  <a:srgbClr val="000000"/>
                </a:solidFill>
                <a:effectLst/>
                <a:latin typeface="Verdana" panose="020B0604030504040204" pitchFamily="34" charset="0"/>
              </a:rPr>
              <a:t>OMEGA</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Westermo</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Atop Technologies Inc.</a:t>
            </a:r>
            <a:endParaRPr lang="en-IN" dirty="0"/>
          </a:p>
        </p:txBody>
      </p:sp>
    </p:spTree>
    <p:extLst>
      <p:ext uri="{BB962C8B-B14F-4D97-AF65-F5344CB8AC3E}">
        <p14:creationId xmlns:p14="http://schemas.microsoft.com/office/powerpoint/2010/main" val="421151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F0EA05-18C0-8E51-D2B3-DD8D2116665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A894702-A2DF-4DB1-AB2A-D3A9875F88F0}"/>
              </a:ext>
            </a:extLst>
          </p:cNvPr>
          <p:cNvSpPr>
            <a:spLocks noGrp="1"/>
          </p:cNvSpPr>
          <p:nvPr>
            <p:ph type="sldNum" sz="quarter" idx="12"/>
          </p:nvPr>
        </p:nvSpPr>
        <p:spPr/>
        <p:txBody>
          <a:bodyPr/>
          <a:lstStyle/>
          <a:p>
            <a:fld id="{03206E70-9524-410D-AE9B-78D656EAA14D}" type="slidenum">
              <a:rPr lang="en-US" smtClean="0"/>
              <a:pPr/>
              <a:t>9</a:t>
            </a:fld>
            <a:endParaRPr lang="en-US" dirty="0"/>
          </a:p>
        </p:txBody>
      </p:sp>
      <p:sp>
        <p:nvSpPr>
          <p:cNvPr id="5" name="TextBox 4">
            <a:extLst>
              <a:ext uri="{FF2B5EF4-FFF2-40B4-BE49-F238E27FC236}">
                <a16:creationId xmlns:a16="http://schemas.microsoft.com/office/drawing/2014/main" id="{F74673B4-0F65-F16A-C470-73589F55E517}"/>
              </a:ext>
            </a:extLst>
          </p:cNvPr>
          <p:cNvSpPr txBox="1"/>
          <p:nvPr/>
        </p:nvSpPr>
        <p:spPr>
          <a:xfrm>
            <a:off x="337625" y="1489561"/>
            <a:ext cx="11535507" cy="3970318"/>
          </a:xfrm>
          <a:prstGeom prst="rect">
            <a:avLst/>
          </a:prstGeom>
          <a:noFill/>
        </p:spPr>
        <p:txBody>
          <a:bodyPr wrap="square">
            <a:spAutoFit/>
          </a:bodyPr>
          <a:lstStyle/>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Kyland</a:t>
            </a:r>
            <a:r>
              <a:rPr lang="en-IN" b="0" i="0" dirty="0">
                <a:solidFill>
                  <a:srgbClr val="000000"/>
                </a:solidFill>
                <a:effectLst/>
                <a:latin typeface="Verdana" panose="020B0604030504040204" pitchFamily="34" charset="0"/>
              </a:rPr>
              <a:t>, </a:t>
            </a:r>
            <a:r>
              <a:rPr lang="en-IN" b="0" i="0" dirty="0" err="1">
                <a:solidFill>
                  <a:srgbClr val="000000"/>
                </a:solidFill>
                <a:effectLst/>
                <a:latin typeface="Verdana" panose="020B0604030504040204" pitchFamily="34" charset="0"/>
              </a:rPr>
              <a:t>Perle</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EtherWAN</a:t>
            </a:r>
            <a:r>
              <a:rPr lang="en-IN" b="0" i="0" dirty="0">
                <a:solidFill>
                  <a:srgbClr val="000000"/>
                </a:solidFill>
                <a:effectLst/>
                <a:latin typeface="Verdana" panose="020B0604030504040204" pitchFamily="34" charset="0"/>
              </a:rPr>
              <a:t> Systems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Korenix</a:t>
            </a:r>
            <a:r>
              <a:rPr lang="en-IN" b="0" i="0" dirty="0">
                <a:solidFill>
                  <a:srgbClr val="000000"/>
                </a:solidFill>
                <a:effectLst/>
                <a:latin typeface="Verdana" panose="020B0604030504040204" pitchFamily="34" charset="0"/>
              </a:rPr>
              <a:t> Technology</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Sealevel</a:t>
            </a:r>
            <a:r>
              <a:rPr lang="en-IN" b="0" i="0" dirty="0">
                <a:solidFill>
                  <a:srgbClr val="000000"/>
                </a:solidFill>
                <a:effectLst/>
                <a:latin typeface="Verdana" panose="020B0604030504040204" pitchFamily="34" charset="0"/>
              </a:rPr>
              <a:t> Systems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ORing</a:t>
            </a:r>
            <a:r>
              <a:rPr lang="en-IN" b="0" i="0" dirty="0">
                <a:solidFill>
                  <a:srgbClr val="000000"/>
                </a:solidFill>
                <a:effectLst/>
                <a:latin typeface="Verdana" panose="020B0604030504040204" pitchFamily="34" charset="0"/>
              </a:rPr>
              <a:t> Industrial Networking Corp.</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Chiyu</a:t>
            </a:r>
            <a:r>
              <a:rPr lang="en-IN" b="0" i="0" dirty="0">
                <a:solidFill>
                  <a:srgbClr val="000000"/>
                </a:solidFill>
                <a:effectLst/>
                <a:latin typeface="Verdana" panose="020B0604030504040204" pitchFamily="34" charset="0"/>
              </a:rPr>
              <a:t> Technology</a:t>
            </a:r>
          </a:p>
          <a:p>
            <a:pPr algn="l">
              <a:buFont typeface="Arial" panose="020B0604020202020204" pitchFamily="34" charset="0"/>
              <a:buChar char="•"/>
            </a:pPr>
            <a:r>
              <a:rPr lang="en-IN" b="0" i="0" dirty="0">
                <a:solidFill>
                  <a:srgbClr val="000000"/>
                </a:solidFill>
                <a:effectLst/>
                <a:latin typeface="Verdana" panose="020B0604030504040204" pitchFamily="34" charset="0"/>
              </a:rPr>
              <a:t>Tibbo Technology Inc.</a:t>
            </a:r>
          </a:p>
          <a:p>
            <a:pPr algn="l">
              <a:buFont typeface="Arial" panose="020B0604020202020204" pitchFamily="34" charset="0"/>
              <a:buChar char="•"/>
            </a:pPr>
            <a:r>
              <a:rPr lang="en-IN" b="0" i="0" dirty="0">
                <a:solidFill>
                  <a:srgbClr val="000000"/>
                </a:solidFill>
                <a:effectLst/>
                <a:latin typeface="Verdana" panose="020B0604030504040204" pitchFamily="34" charset="0"/>
              </a:rPr>
              <a:t>Silex Technology America, Inc.</a:t>
            </a:r>
          </a:p>
          <a:p>
            <a:pPr algn="l">
              <a:buFont typeface="Arial" panose="020B0604020202020204" pitchFamily="34" charset="0"/>
              <a:buChar char="•"/>
            </a:pPr>
            <a:r>
              <a:rPr lang="en-IN" b="0" i="0" dirty="0">
                <a:solidFill>
                  <a:srgbClr val="000000"/>
                </a:solidFill>
                <a:effectLst/>
                <a:latin typeface="Verdana" panose="020B0604030504040204" pitchFamily="34" charset="0"/>
              </a:rPr>
              <a:t>Sena Technologies</a:t>
            </a:r>
          </a:p>
          <a:p>
            <a:pPr algn="l">
              <a:buFont typeface="Arial" panose="020B0604020202020204" pitchFamily="34" charset="0"/>
              <a:buChar char="•"/>
            </a:pPr>
            <a:r>
              <a:rPr lang="en-IN" b="0" i="0" dirty="0">
                <a:solidFill>
                  <a:srgbClr val="000000"/>
                </a:solidFill>
                <a:effectLst/>
                <a:latin typeface="Verdana" panose="020B0604030504040204" pitchFamily="34" charset="0"/>
              </a:rPr>
              <a:t>UTEK</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a:t>
            </a:r>
          </a:p>
          <a:p>
            <a:br>
              <a:rPr lang="en-IN" dirty="0"/>
            </a:br>
            <a:endParaRPr lang="en-IN" dirty="0"/>
          </a:p>
        </p:txBody>
      </p:sp>
    </p:spTree>
    <p:extLst>
      <p:ext uri="{BB962C8B-B14F-4D97-AF65-F5344CB8AC3E}">
        <p14:creationId xmlns:p14="http://schemas.microsoft.com/office/powerpoint/2010/main" val="1288542315"/>
      </p:ext>
    </p:extLst>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5525</TotalTime>
  <Words>1523</Words>
  <Application>Microsoft Office PowerPoint</Application>
  <PresentationFormat>Widescreen</PresentationFormat>
  <Paragraphs>108</Paragraphs>
  <Slides>10</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10</vt:i4>
      </vt:variant>
    </vt:vector>
  </HeadingPairs>
  <TitlesOfParts>
    <vt:vector size="23"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500</cp:revision>
  <dcterms:created xsi:type="dcterms:W3CDTF">2017-04-19T06:29:38Z</dcterms:created>
  <dcterms:modified xsi:type="dcterms:W3CDTF">2023-10-03T11:28:21Z</dcterms:modified>
</cp:coreProperties>
</file>