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13-09-2023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9/13/2023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9/13/2023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logger.com/blog/post/edit/2359421786394368659/4053072957531822279?hl=e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Serial Device Server Market </a:t>
            </a:r>
            <a:r>
              <a:rPr lang="en-US" sz="4760" b="1" dirty="0">
                <a:solidFill>
                  <a:srgbClr val="92D050"/>
                </a:solidFill>
                <a:latin typeface="Calibri (Body)"/>
                <a:ea typeface="Roboto Condensed Light" panose="020B0604020202020204" charset="0"/>
              </a:rPr>
              <a:t>Report Opportunities, and Forecast By 2030</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2022-2030</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Serial Device Server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Serial Device Server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dirty="0">
                <a:solidFill>
                  <a:srgbClr val="222222"/>
                </a:solidFill>
                <a:latin typeface="Verdana" panose="020B0604030504040204" pitchFamily="34" charset="0"/>
              </a:rPr>
              <a:t>Serial Device Server Market by Type (Wired, Wireless), by Product (1-port, 2-port, 4-port, 8-port, 16-port, Others), by Application (Access Control Systems, Attendance System, POS Systems, Others), by Industry, by Region – Global Share and Forecast to 2030</a:t>
            </a:r>
          </a:p>
          <a:p>
            <a:pPr algn="l"/>
            <a:endParaRPr lang="en-US" dirty="0">
              <a:solidFill>
                <a:srgbClr val="222222"/>
              </a:solidFill>
              <a:latin typeface="Verdana" panose="020B0604030504040204" pitchFamily="34" charset="0"/>
            </a:endParaRPr>
          </a:p>
          <a:p>
            <a:pPr algn="l"/>
            <a:r>
              <a:rPr lang="en-US" b="0" i="0" dirty="0">
                <a:solidFill>
                  <a:srgbClr val="000000"/>
                </a:solidFill>
                <a:effectLst/>
                <a:latin typeface="Times New Roman" panose="02020603050405020304" pitchFamily="18" charset="0"/>
              </a:rPr>
              <a:t>According to the Market Statsville Group (MSG), the </a:t>
            </a:r>
            <a:r>
              <a:rPr lang="en-US" b="0" i="0" dirty="0">
                <a:solidFill>
                  <a:srgbClr val="000000"/>
                </a:solidFill>
                <a:effectLst/>
                <a:latin typeface="Verdana" panose="020B0604030504040204" pitchFamily="34" charset="0"/>
                <a:hlinkClick r:id="rId2"/>
              </a:rPr>
              <a:t>global serial device server market</a:t>
            </a:r>
            <a:r>
              <a:rPr lang="en-US" b="1" i="0" dirty="0">
                <a:solidFill>
                  <a:srgbClr val="000000"/>
                </a:solidFill>
                <a:effectLst/>
                <a:latin typeface="Verdana" panose="020B0604030504040204" pitchFamily="34" charset="0"/>
              </a:rPr>
              <a:t> </a:t>
            </a:r>
            <a:r>
              <a:rPr lang="en-US" b="0" i="0" dirty="0">
                <a:solidFill>
                  <a:srgbClr val="000000"/>
                </a:solidFill>
                <a:effectLst/>
                <a:latin typeface="Times New Roman" panose="02020603050405020304" pitchFamily="18" charset="0"/>
              </a:rPr>
              <a:t>size is expected to grow from </a:t>
            </a:r>
            <a:r>
              <a:rPr lang="en-US" b="1" i="0" dirty="0">
                <a:solidFill>
                  <a:srgbClr val="000000"/>
                </a:solidFill>
                <a:effectLst/>
                <a:latin typeface="Verdana" panose="020B0604030504040204" pitchFamily="34" charset="0"/>
              </a:rPr>
              <a:t>USD 340.12 million in 2022</a:t>
            </a:r>
            <a:r>
              <a:rPr lang="en-US" b="0" i="0" dirty="0">
                <a:solidFill>
                  <a:srgbClr val="000000"/>
                </a:solidFill>
                <a:effectLst/>
                <a:latin typeface="Times New Roman" panose="02020603050405020304" pitchFamily="18" charset="0"/>
              </a:rPr>
              <a:t> to </a:t>
            </a:r>
            <a:r>
              <a:rPr lang="en-US" b="1" i="0" dirty="0">
                <a:solidFill>
                  <a:srgbClr val="000000"/>
                </a:solidFill>
                <a:effectLst/>
                <a:latin typeface="Verdana" panose="020B0604030504040204" pitchFamily="34" charset="0"/>
              </a:rPr>
              <a:t>USD 477.05 million by 2030</a:t>
            </a:r>
            <a:r>
              <a:rPr lang="en-US" b="0" i="0" dirty="0">
                <a:solidFill>
                  <a:srgbClr val="000000"/>
                </a:solidFill>
                <a:effectLst/>
                <a:latin typeface="Times New Roman" panose="02020603050405020304" pitchFamily="18" charset="0"/>
              </a:rPr>
              <a:t>, at a </a:t>
            </a:r>
            <a:r>
              <a:rPr lang="en-US" b="1" i="0" dirty="0">
                <a:solidFill>
                  <a:srgbClr val="000000"/>
                </a:solidFill>
                <a:effectLst/>
                <a:latin typeface="Verdana" panose="020B0604030504040204" pitchFamily="34" charset="0"/>
              </a:rPr>
              <a:t>CAGR of 4.32%</a:t>
            </a:r>
            <a:r>
              <a:rPr lang="en-US" b="0" i="0" dirty="0">
                <a:solidFill>
                  <a:srgbClr val="000000"/>
                </a:solidFill>
                <a:effectLst/>
                <a:latin typeface="Times New Roman" panose="02020603050405020304" pitchFamily="18" charset="0"/>
              </a:rPr>
              <a:t> from 2022 to 2030.</a:t>
            </a:r>
          </a:p>
          <a:p>
            <a:pPr algn="l"/>
            <a:r>
              <a:rPr lang="en-US" b="0" i="0" dirty="0">
                <a:solidFill>
                  <a:srgbClr val="000000"/>
                </a:solidFill>
                <a:effectLst/>
                <a:latin typeface="Verdana" panose="020B0604030504040204" pitchFamily="34" charset="0"/>
              </a:rPr>
              <a:t>The Serial Device Server market has witnessed remarkable growth in recent years. These devices enable seamless integration of serial-based equipment with modern network infrastructures. With the increasing adoption of industrial automation and IoT applications, the demand for Serial Device Servers has surged. They provide secure and reliable connectivity solutions for serial devices, such as barcode scanners, industrial machinery, and medical equipment. Key market players are constantly innovating to offer advanced features like wireless connectivity, cloud-based management, and enhanced security protocols.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https://www.marketstatsville.com/request-sample/serial-device-server-market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FC43AC-E498-7E01-2891-5F9B62972A9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6478E81-2ABD-BC66-2438-BEFDB429B6A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DFC6A13-1D8F-A0A1-7AF2-93BD2CB7465B}"/>
              </a:ext>
            </a:extLst>
          </p:cNvPr>
          <p:cNvSpPr txBox="1"/>
          <p:nvPr/>
        </p:nvSpPr>
        <p:spPr>
          <a:xfrm>
            <a:off x="342314" y="670283"/>
            <a:ext cx="11507372"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https://www.marketstatsville.com/buy-now/serial-device-server-market?opt=3338</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IN" b="1" i="0" u="sng" dirty="0">
                <a:solidFill>
                  <a:srgbClr val="000000"/>
                </a:solidFill>
                <a:effectLst/>
                <a:latin typeface="Verdana" panose="020B0604030504040204" pitchFamily="34" charset="0"/>
              </a:rPr>
              <a:t>Market Segmentation Analysis</a:t>
            </a:r>
          </a:p>
          <a:p>
            <a:pPr algn="l"/>
            <a:endParaRPr lang="en-IN" b="1" i="0" dirty="0">
              <a:solidFill>
                <a:srgbClr val="000000"/>
              </a:solidFill>
              <a:effectLst/>
              <a:latin typeface="Verdana" panose="020B0604030504040204" pitchFamily="34" charset="0"/>
            </a:endParaRPr>
          </a:p>
          <a:p>
            <a:pPr algn="l"/>
            <a:r>
              <a:rPr lang="en-IN" b="0" i="0" dirty="0">
                <a:solidFill>
                  <a:srgbClr val="000000"/>
                </a:solidFill>
                <a:effectLst/>
                <a:latin typeface="Verdana" panose="020B0604030504040204" pitchFamily="34" charset="0"/>
              </a:rPr>
              <a:t>The study categorizes the global Serial Device Server market based on equipment type, technology, type, installation method, distribution channel, application, and regions.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(Sales, USD Billion, 2017-2030)</a:t>
            </a:r>
          </a:p>
          <a:p>
            <a:pPr algn="l"/>
            <a:endParaRPr lang="en-IN" b="1"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Wired</a:t>
            </a:r>
          </a:p>
          <a:p>
            <a:pPr algn="l">
              <a:buFont typeface="Arial" panose="020B0604020202020204" pitchFamily="34" charset="0"/>
              <a:buChar char="•"/>
            </a:pPr>
            <a:r>
              <a:rPr lang="en-IN" b="0" i="0" dirty="0">
                <a:solidFill>
                  <a:srgbClr val="000000"/>
                </a:solidFill>
                <a:effectLst/>
                <a:latin typeface="Verdana" panose="020B0604030504040204" pitchFamily="34" charset="0"/>
              </a:rPr>
              <a:t>Wireless</a:t>
            </a:r>
          </a:p>
          <a:p>
            <a:pPr algn="l"/>
            <a:r>
              <a:rPr lang="en-IN" b="1" i="0" dirty="0">
                <a:solidFill>
                  <a:srgbClr val="000000"/>
                </a:solidFill>
                <a:effectLst/>
                <a:latin typeface="Verdana" panose="020B0604030504040204" pitchFamily="34" charset="0"/>
              </a:rPr>
              <a:t>By Product Outlook (Sales, USD Billion, 2017-2030)</a:t>
            </a:r>
          </a:p>
          <a:p>
            <a:pPr algn="l"/>
            <a:endParaRPr lang="en-IN" b="1"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1-port Serial Device Server</a:t>
            </a:r>
          </a:p>
          <a:p>
            <a:pPr algn="l">
              <a:buFont typeface="Arial" panose="020B0604020202020204" pitchFamily="34" charset="0"/>
              <a:buChar char="•"/>
            </a:pPr>
            <a:r>
              <a:rPr lang="en-IN" b="0" i="0" dirty="0">
                <a:solidFill>
                  <a:srgbClr val="000000"/>
                </a:solidFill>
                <a:effectLst/>
                <a:latin typeface="Verdana" panose="020B0604030504040204" pitchFamily="34" charset="0"/>
              </a:rPr>
              <a:t>2-port Serial Device Server</a:t>
            </a:r>
          </a:p>
          <a:p>
            <a:pPr algn="l">
              <a:buFont typeface="Arial" panose="020B0604020202020204" pitchFamily="34" charset="0"/>
              <a:buChar char="•"/>
            </a:pPr>
            <a:r>
              <a:rPr lang="en-IN" b="0" i="0" dirty="0">
                <a:solidFill>
                  <a:srgbClr val="000000"/>
                </a:solidFill>
                <a:effectLst/>
                <a:latin typeface="Verdana" panose="020B0604030504040204" pitchFamily="34" charset="0"/>
              </a:rPr>
              <a:t>4-port Serial Device Server</a:t>
            </a:r>
          </a:p>
          <a:p>
            <a:pPr algn="l">
              <a:buFont typeface="Arial" panose="020B0604020202020204" pitchFamily="34" charset="0"/>
              <a:buChar char="•"/>
            </a:pPr>
            <a:r>
              <a:rPr lang="en-IN" b="0" i="0" dirty="0">
                <a:solidFill>
                  <a:srgbClr val="000000"/>
                </a:solidFill>
                <a:effectLst/>
                <a:latin typeface="Verdana" panose="020B0604030504040204" pitchFamily="34" charset="0"/>
              </a:rPr>
              <a:t>8-port Serial Device Server</a:t>
            </a:r>
          </a:p>
          <a:p>
            <a:pPr algn="l">
              <a:buFont typeface="Arial" panose="020B0604020202020204" pitchFamily="34" charset="0"/>
              <a:buChar char="•"/>
            </a:pPr>
            <a:r>
              <a:rPr lang="en-IN" b="0" i="0" dirty="0">
                <a:solidFill>
                  <a:srgbClr val="000000"/>
                </a:solidFill>
                <a:effectLst/>
                <a:latin typeface="Verdana" panose="020B0604030504040204" pitchFamily="34" charset="0"/>
              </a:rPr>
              <a:t>16-port Serial Device Server</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99372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9273EF-3B38-62BA-7BE3-39A7955C2C8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265F2BF-B547-3882-C166-40274EC72619}"/>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EBEA8910-E446-D4A8-F0A3-685A1FEE4874}"/>
              </a:ext>
            </a:extLst>
          </p:cNvPr>
          <p:cNvSpPr txBox="1"/>
          <p:nvPr/>
        </p:nvSpPr>
        <p:spPr>
          <a:xfrm>
            <a:off x="370449" y="501471"/>
            <a:ext cx="11451101" cy="590931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https://www.marketstatsville.com/table-of-content/serial-device-server-market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By Application Outlook (Sales, USD Billion, 2017-2030)</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Access Control Systems</a:t>
            </a:r>
          </a:p>
          <a:p>
            <a:pPr algn="l">
              <a:buFont typeface="Arial" panose="020B0604020202020204" pitchFamily="34" charset="0"/>
              <a:buChar char="•"/>
            </a:pPr>
            <a:r>
              <a:rPr lang="en-US" b="0" i="0" dirty="0">
                <a:solidFill>
                  <a:srgbClr val="000000"/>
                </a:solidFill>
                <a:effectLst/>
                <a:latin typeface="Verdana" panose="020B0604030504040204" pitchFamily="34" charset="0"/>
              </a:rPr>
              <a:t>Attendance System</a:t>
            </a:r>
          </a:p>
          <a:p>
            <a:pPr algn="l">
              <a:buFont typeface="Arial" panose="020B0604020202020204" pitchFamily="34" charset="0"/>
              <a:buChar char="•"/>
            </a:pPr>
            <a:r>
              <a:rPr lang="en-US" b="0" i="0" dirty="0">
                <a:solidFill>
                  <a:srgbClr val="000000"/>
                </a:solidFill>
                <a:effectLst/>
                <a:latin typeface="Verdana" panose="020B0604030504040204" pitchFamily="34" charset="0"/>
              </a:rPr>
              <a:t>POS Systems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Industry Outlook (Sales, USD Billion,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IT &amp; Telecom</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Government</a:t>
            </a:r>
          </a:p>
          <a:p>
            <a:pPr algn="l">
              <a:buFont typeface="Arial" panose="020B0604020202020204" pitchFamily="34" charset="0"/>
              <a:buChar char="•"/>
            </a:pPr>
            <a:r>
              <a:rPr lang="en-US" b="0" i="0" dirty="0">
                <a:solidFill>
                  <a:srgbClr val="000000"/>
                </a:solidFill>
                <a:effectLst/>
                <a:latin typeface="Verdana" panose="020B0604030504040204" pitchFamily="34" charset="0"/>
              </a:rPr>
              <a:t>BFSI</a:t>
            </a:r>
          </a:p>
          <a:p>
            <a:pPr algn="l">
              <a:buFont typeface="Arial" panose="020B0604020202020204" pitchFamily="34" charset="0"/>
              <a:buChar char="•"/>
            </a:pPr>
            <a:r>
              <a:rPr lang="en-US" b="0" i="0" dirty="0">
                <a:solidFill>
                  <a:srgbClr val="000000"/>
                </a:solidFill>
                <a:effectLst/>
                <a:latin typeface="Verdana" panose="020B0604030504040204" pitchFamily="34" charset="0"/>
              </a:rPr>
              <a:t>Energy &amp; Utility</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https://www.marketstatsville.com/serial-device-server-market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83531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F27A55-6126-AC0B-203B-5AAA7C08118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9E585E1-360D-68D2-3174-31AAAFC1B6C4}"/>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3E8FE1D5-426B-AF30-A691-5B8D9EC8393E}"/>
              </a:ext>
            </a:extLst>
          </p:cNvPr>
          <p:cNvSpPr txBox="1"/>
          <p:nvPr/>
        </p:nvSpPr>
        <p:spPr>
          <a:xfrm>
            <a:off x="384517" y="277734"/>
            <a:ext cx="11422966" cy="5909310"/>
          </a:xfrm>
          <a:prstGeom prst="rect">
            <a:avLst/>
          </a:prstGeom>
          <a:noFill/>
        </p:spPr>
        <p:txBody>
          <a:bodyPr wrap="square">
            <a:spAutoFit/>
          </a:bodyPr>
          <a:lstStyle/>
          <a:p>
            <a:pPr algn="l"/>
            <a:r>
              <a:rPr lang="en-IN" b="1" i="0" u="sng" dirty="0">
                <a:solidFill>
                  <a:srgbClr val="000000"/>
                </a:solidFill>
                <a:effectLst/>
                <a:latin typeface="Verdana" panose="020B0604030504040204" pitchFamily="34" charset="0"/>
              </a:rPr>
              <a:t>Major Key Players in the Toy Market</a:t>
            </a:r>
          </a:p>
          <a:p>
            <a:pPr algn="l"/>
            <a:endParaRPr lang="en-IN" b="1"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Moxa, Digi International</a:t>
            </a:r>
          </a:p>
          <a:p>
            <a:pPr algn="l">
              <a:buFont typeface="Arial" panose="020B0604020202020204" pitchFamily="34" charset="0"/>
              <a:buChar char="•"/>
            </a:pPr>
            <a:r>
              <a:rPr lang="en-IN" b="0" i="0" dirty="0">
                <a:solidFill>
                  <a:srgbClr val="000000"/>
                </a:solidFill>
                <a:effectLst/>
                <a:latin typeface="Verdana" panose="020B0604030504040204" pitchFamily="34" charset="0"/>
              </a:rPr>
              <a:t>Advantech</a:t>
            </a:r>
          </a:p>
          <a:p>
            <a:pPr algn="l">
              <a:buFont typeface="Arial" panose="020B0604020202020204" pitchFamily="34" charset="0"/>
              <a:buChar char="•"/>
            </a:pPr>
            <a:r>
              <a:rPr lang="en-IN" b="0" i="0" dirty="0">
                <a:solidFill>
                  <a:srgbClr val="000000"/>
                </a:solidFill>
                <a:effectLst/>
                <a:latin typeface="Verdana" panose="020B0604030504040204" pitchFamily="34" charset="0"/>
              </a:rPr>
              <a:t>Siemens Industrial Communication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Comtrol</a:t>
            </a:r>
            <a:r>
              <a:rPr lang="en-IN" b="0" i="0" dirty="0">
                <a:solidFill>
                  <a:srgbClr val="000000"/>
                </a:solidFill>
                <a:effectLst/>
                <a:latin typeface="Verdana" panose="020B0604030504040204" pitchFamily="34" charset="0"/>
              </a:rPr>
              <a:t> Corporation</a:t>
            </a:r>
          </a:p>
          <a:p>
            <a:pPr algn="l">
              <a:buFont typeface="Arial" panose="020B0604020202020204" pitchFamily="34" charset="0"/>
              <a:buChar char="•"/>
            </a:pPr>
            <a:r>
              <a:rPr lang="en-IN" b="0" i="0" dirty="0">
                <a:solidFill>
                  <a:srgbClr val="000000"/>
                </a:solidFill>
                <a:effectLst/>
                <a:latin typeface="Verdana" panose="020B0604030504040204" pitchFamily="34" charset="0"/>
              </a:rPr>
              <a:t>3onedata</a:t>
            </a:r>
          </a:p>
          <a:p>
            <a:pPr algn="l">
              <a:buFont typeface="Arial" panose="020B0604020202020204" pitchFamily="34" charset="0"/>
              <a:buChar char="•"/>
            </a:pPr>
            <a:r>
              <a:rPr lang="en-IN" b="0" i="0" dirty="0">
                <a:solidFill>
                  <a:srgbClr val="000000"/>
                </a:solidFill>
                <a:effectLst/>
                <a:latin typeface="Verdana" panose="020B0604030504040204" pitchFamily="34" charset="0"/>
              </a:rPr>
              <a:t>OMEGA</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Westermo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Atop Technologies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Kyland</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Perle</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EtherWAN</a:t>
            </a:r>
            <a:r>
              <a:rPr lang="en-IN" b="0" i="0" dirty="0">
                <a:solidFill>
                  <a:srgbClr val="000000"/>
                </a:solidFill>
                <a:effectLst/>
                <a:latin typeface="Verdana" panose="020B0604030504040204" pitchFamily="34" charset="0"/>
              </a:rPr>
              <a:t> Systems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Korenix</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Sealevel</a:t>
            </a:r>
            <a:r>
              <a:rPr lang="en-IN" b="0" i="0" dirty="0">
                <a:solidFill>
                  <a:srgbClr val="000000"/>
                </a:solidFill>
                <a:effectLst/>
                <a:latin typeface="Verdana" panose="020B0604030504040204" pitchFamily="34" charset="0"/>
              </a:rPr>
              <a:t> Systems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ORing</a:t>
            </a:r>
            <a:r>
              <a:rPr lang="en-IN" b="0" i="0" dirty="0">
                <a:solidFill>
                  <a:srgbClr val="000000"/>
                </a:solidFill>
                <a:effectLst/>
                <a:latin typeface="Verdana" panose="020B0604030504040204" pitchFamily="34" charset="0"/>
              </a:rPr>
              <a:t> Industrial Networking Corp.</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Chiyu</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a:solidFill>
                  <a:srgbClr val="000000"/>
                </a:solidFill>
                <a:effectLst/>
                <a:latin typeface="Verdana" panose="020B0604030504040204" pitchFamily="34" charset="0"/>
              </a:rPr>
              <a:t>Tibbo Technology Inc.</a:t>
            </a:r>
          </a:p>
          <a:p>
            <a:pPr algn="l">
              <a:buFont typeface="Arial" panose="020B0604020202020204" pitchFamily="34" charset="0"/>
              <a:buChar char="•"/>
            </a:pPr>
            <a:r>
              <a:rPr lang="en-IN" b="0" i="0" dirty="0">
                <a:solidFill>
                  <a:srgbClr val="000000"/>
                </a:solidFill>
                <a:effectLst/>
                <a:latin typeface="Verdana" panose="020B0604030504040204" pitchFamily="34" charset="0"/>
              </a:rPr>
              <a:t>Silex Technology America, Inc.</a:t>
            </a:r>
          </a:p>
          <a:p>
            <a:pPr algn="l">
              <a:buFont typeface="Arial" panose="020B0604020202020204" pitchFamily="34" charset="0"/>
              <a:buChar char="•"/>
            </a:pPr>
            <a:r>
              <a:rPr lang="en-IN" b="0" i="0" dirty="0">
                <a:solidFill>
                  <a:srgbClr val="000000"/>
                </a:solidFill>
                <a:effectLst/>
                <a:latin typeface="Verdana" panose="020B0604030504040204" pitchFamily="34" charset="0"/>
              </a:rPr>
              <a:t>Sena Technologies</a:t>
            </a:r>
          </a:p>
          <a:p>
            <a:pPr algn="l">
              <a:buFont typeface="Arial" panose="020B0604020202020204" pitchFamily="34" charset="0"/>
              <a:buChar char="•"/>
            </a:pPr>
            <a:r>
              <a:rPr lang="en-IN" b="0" i="0" dirty="0">
                <a:solidFill>
                  <a:srgbClr val="000000"/>
                </a:solidFill>
                <a:effectLst/>
                <a:latin typeface="Verdana" panose="020B0604030504040204" pitchFamily="34" charset="0"/>
              </a:rPr>
              <a:t>UTEK</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76217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5458</TotalTime>
  <Words>1394</Words>
  <Application>Microsoft Office PowerPoint</Application>
  <PresentationFormat>Widescreen</PresentationFormat>
  <Paragraphs>99</Paragraphs>
  <Slides>9</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Times New Roman</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479</cp:revision>
  <dcterms:created xsi:type="dcterms:W3CDTF">2017-04-19T06:29:38Z</dcterms:created>
  <dcterms:modified xsi:type="dcterms:W3CDTF">2023-09-13T12:14:55Z</dcterms:modified>
</cp:coreProperties>
</file>