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13-09-2023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9/13/2023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9/13/2023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9/13/2023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9/13/2023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9/13/2023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9/13/2023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9/13/2023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sic-fibers-market" TargetMode="External"/><Relationship Id="rId2" Type="http://schemas.openxmlformats.org/officeDocument/2006/relationships/hyperlink" Target="https://www.marketstatsville.com/sic-fiber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sic-fibers-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americanelements.com/india.html" TargetMode="External"/><Relationship Id="rId2" Type="http://schemas.openxmlformats.org/officeDocument/2006/relationships/hyperlink" Target="https://www.marketstatsville.com/table-of-content/sic-fibers-market" TargetMode="External"/><Relationship Id="rId1" Type="http://schemas.openxmlformats.org/officeDocument/2006/relationships/slideLayout" Target="../slideLayouts/slideLayout7.xml"/><Relationship Id="rId6" Type="http://schemas.openxmlformats.org/officeDocument/2006/relationships/hyperlink" Target="https://www.marketstatsville.com/sic-fibers-market" TargetMode="External"/><Relationship Id="rId5" Type="http://schemas.openxmlformats.org/officeDocument/2006/relationships/hyperlink" Target="https://www.fffibers.com/" TargetMode="External"/><Relationship Id="rId4" Type="http://schemas.openxmlformats.org/officeDocument/2006/relationships/hyperlink" Target="https://www.bjsceramics.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107995" y="4584027"/>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a:t>
            </a:r>
            <a:r>
              <a:rPr lang="en-US" sz="4800" b="1" dirty="0" err="1">
                <a:solidFill>
                  <a:srgbClr val="92D050"/>
                </a:solidFill>
                <a:latin typeface="IBMPlexSans"/>
              </a:rPr>
              <a:t>SiC</a:t>
            </a:r>
            <a:r>
              <a:rPr lang="en-US" sz="4800" b="1" dirty="0">
                <a:solidFill>
                  <a:srgbClr val="92D050"/>
                </a:solidFill>
                <a:latin typeface="IBMPlexSans"/>
              </a:rPr>
              <a:t> Fibers Market </a:t>
            </a:r>
            <a:r>
              <a:rPr lang="en-US" sz="4760" b="1" dirty="0">
                <a:solidFill>
                  <a:srgbClr val="92D050"/>
                </a:solidFill>
                <a:latin typeface="Calibri (Body)"/>
                <a:ea typeface="Roboto Condensed Light" panose="020B0604020202020204" charset="0"/>
              </a:rPr>
              <a:t>Report Opportunities, and Forecast By 2030</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2022-2030</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t>
            </a:r>
            <a:r>
              <a:rPr lang="en-US" sz="1600" b="1" i="0" dirty="0" err="1">
                <a:solidFill>
                  <a:srgbClr val="1A1A1B"/>
                </a:solidFill>
                <a:effectLst/>
                <a:latin typeface="IBMPlexSans"/>
              </a:rPr>
              <a:t>SiC</a:t>
            </a:r>
            <a:r>
              <a:rPr lang="en-US" sz="1600" b="1" i="0" dirty="0">
                <a:solidFill>
                  <a:srgbClr val="1A1A1B"/>
                </a:solidFill>
                <a:effectLst/>
                <a:latin typeface="IBMPlexSans"/>
              </a:rPr>
              <a:t> Fibers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err="1">
                <a:solidFill>
                  <a:schemeClr val="tx2"/>
                </a:solidFill>
                <a:effectLst/>
              </a:rPr>
              <a:t>SiC</a:t>
            </a:r>
            <a:r>
              <a:rPr lang="en-US" sz="2400" i="0" dirty="0">
                <a:solidFill>
                  <a:schemeClr val="tx2"/>
                </a:solidFill>
                <a:effectLst/>
              </a:rPr>
              <a:t> Fibers Market 2022 Industry Size, Regions, Emerging Trends, Growth Insights, Opportunities, and Forecast By 2030</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4801314"/>
          </a:xfrm>
          <a:prstGeom prst="rect">
            <a:avLst/>
          </a:prstGeom>
          <a:noFill/>
        </p:spPr>
        <p:txBody>
          <a:bodyPr wrap="square">
            <a:spAutoFit/>
          </a:bodyPr>
          <a:lstStyle/>
          <a:p>
            <a:pPr algn="l"/>
            <a:r>
              <a:rPr lang="en-US" dirty="0" err="1">
                <a:solidFill>
                  <a:srgbClr val="222222"/>
                </a:solidFill>
                <a:latin typeface="Verdana" panose="020B0604030504040204" pitchFamily="34" charset="0"/>
              </a:rPr>
              <a:t>SiC</a:t>
            </a:r>
            <a:r>
              <a:rPr lang="en-US" dirty="0">
                <a:solidFill>
                  <a:srgbClr val="222222"/>
                </a:solidFill>
                <a:latin typeface="Verdana" panose="020B0604030504040204" pitchFamily="34" charset="0"/>
              </a:rPr>
              <a:t> Fibers Market by Phase (Crystalline and Amorphous), by Application (Aerospace &amp; Defense, Energy &amp; Power, Industrial, and Others), by Region – Global Share and Forecast to 2030</a:t>
            </a:r>
          </a:p>
          <a:p>
            <a:pPr algn="l"/>
            <a:endParaRPr lang="en-US" dirty="0">
              <a:solidFill>
                <a:srgbClr val="222222"/>
              </a:solidFill>
              <a:latin typeface="Verdana" panose="020B0604030504040204" pitchFamily="34" charset="0"/>
            </a:endParaRPr>
          </a:p>
          <a:p>
            <a:pPr algn="l"/>
            <a:r>
              <a:rPr lang="en-US" b="0" i="0" dirty="0">
                <a:solidFill>
                  <a:srgbClr val="222222"/>
                </a:solidFill>
                <a:effectLst/>
                <a:latin typeface="Arial" panose="020B0604020202020204" pitchFamily="34" charset="0"/>
              </a:rPr>
              <a:t>The </a:t>
            </a:r>
            <a:r>
              <a:rPr lang="en-US" b="0" i="0" u="none" strike="noStrike" dirty="0">
                <a:solidFill>
                  <a:srgbClr val="CC6611"/>
                </a:solidFill>
                <a:effectLst/>
                <a:latin typeface="Verdana" panose="020B0604030504040204" pitchFamily="34" charset="0"/>
                <a:hlinkClick r:id="rId2"/>
              </a:rPr>
              <a:t>global </a:t>
            </a:r>
            <a:r>
              <a:rPr lang="en-US" b="0" i="0" u="none" strike="noStrike" dirty="0" err="1">
                <a:solidFill>
                  <a:srgbClr val="CC6611"/>
                </a:solidFill>
                <a:effectLst/>
                <a:latin typeface="Verdana" panose="020B0604030504040204" pitchFamily="34" charset="0"/>
                <a:hlinkClick r:id="rId2"/>
              </a:rPr>
              <a:t>SiC</a:t>
            </a:r>
            <a:r>
              <a:rPr lang="en-US" b="0" i="0" u="none" strike="noStrike" dirty="0">
                <a:solidFill>
                  <a:srgbClr val="CC6611"/>
                </a:solidFill>
                <a:effectLst/>
                <a:latin typeface="Verdana" panose="020B0604030504040204" pitchFamily="34" charset="0"/>
                <a:hlinkClick r:id="rId2"/>
              </a:rPr>
              <a:t> fiber market</a:t>
            </a:r>
            <a:r>
              <a:rPr lang="en-US" b="0" i="0" dirty="0">
                <a:solidFill>
                  <a:srgbClr val="222222"/>
                </a:solidFill>
                <a:effectLst/>
                <a:latin typeface="Arial" panose="020B0604020202020204" pitchFamily="34" charset="0"/>
              </a:rPr>
              <a:t> was valued at </a:t>
            </a:r>
            <a:r>
              <a:rPr lang="en-US" b="1" i="0" dirty="0">
                <a:solidFill>
                  <a:srgbClr val="222222"/>
                </a:solidFill>
                <a:effectLst/>
                <a:latin typeface="Verdana" panose="020B0604030504040204" pitchFamily="34" charset="0"/>
              </a:rPr>
              <a:t>USD 444.1 million in 2021</a:t>
            </a:r>
            <a:r>
              <a:rPr lang="en-US" b="0" i="0" dirty="0">
                <a:solidFill>
                  <a:srgbClr val="222222"/>
                </a:solidFill>
                <a:effectLst/>
                <a:latin typeface="Arial" panose="020B0604020202020204" pitchFamily="34" charset="0"/>
              </a:rPr>
              <a:t> and is projected to reach </a:t>
            </a:r>
            <a:r>
              <a:rPr lang="en-US" b="1" i="0" dirty="0">
                <a:solidFill>
                  <a:srgbClr val="222222"/>
                </a:solidFill>
                <a:effectLst/>
                <a:latin typeface="Verdana" panose="020B0604030504040204" pitchFamily="34" charset="0"/>
              </a:rPr>
              <a:t>USD 1738.4 million by 2030</a:t>
            </a:r>
            <a:r>
              <a:rPr lang="en-US" b="0" i="0" dirty="0">
                <a:solidFill>
                  <a:srgbClr val="222222"/>
                </a:solidFill>
                <a:effectLst/>
                <a:latin typeface="Arial" panose="020B0604020202020204" pitchFamily="34" charset="0"/>
              </a:rPr>
              <a:t>, growing at a CAGR of 18.6% from 2022 to 2030.</a:t>
            </a:r>
          </a:p>
          <a:p>
            <a:pPr algn="l"/>
            <a:r>
              <a:rPr lang="en-US" b="0" i="0" dirty="0">
                <a:solidFill>
                  <a:srgbClr val="222222"/>
                </a:solidFill>
                <a:effectLst/>
                <a:latin typeface="Verdana" panose="020B0604030504040204" pitchFamily="34" charset="0"/>
              </a:rPr>
              <a:t>The </a:t>
            </a:r>
            <a:r>
              <a:rPr lang="en-US" b="0" i="0" dirty="0" err="1">
                <a:solidFill>
                  <a:srgbClr val="222222"/>
                </a:solidFill>
                <a:effectLst/>
                <a:latin typeface="Verdana" panose="020B0604030504040204" pitchFamily="34" charset="0"/>
              </a:rPr>
              <a:t>SiC</a:t>
            </a:r>
            <a:r>
              <a:rPr lang="en-US" b="0" i="0" dirty="0">
                <a:solidFill>
                  <a:srgbClr val="222222"/>
                </a:solidFill>
                <a:effectLst/>
                <a:latin typeface="Verdana" panose="020B0604030504040204" pitchFamily="34" charset="0"/>
              </a:rPr>
              <a:t> fibers market is witnessing remarkable growth due to their superior properties in extreme conditions. Silicon Carbide (</a:t>
            </a:r>
            <a:r>
              <a:rPr lang="en-US" b="0" i="0" dirty="0" err="1">
                <a:solidFill>
                  <a:srgbClr val="222222"/>
                </a:solidFill>
                <a:effectLst/>
                <a:latin typeface="Verdana" panose="020B0604030504040204" pitchFamily="34" charset="0"/>
              </a:rPr>
              <a:t>SiC</a:t>
            </a:r>
            <a:r>
              <a:rPr lang="en-US" b="0" i="0" dirty="0">
                <a:solidFill>
                  <a:srgbClr val="222222"/>
                </a:solidFill>
                <a:effectLst/>
                <a:latin typeface="Verdana" panose="020B0604030504040204" pitchFamily="34" charset="0"/>
              </a:rPr>
              <a:t>) fibers offer high strength, excellent thermal stability, and corrosion resistance, making them ideal for aerospace, defense, and energy sectors. Their use in next-gen turbine engines and space exploration fuels demand. Advancements in manufacturing techniques have led to cost reduction, further boosting adoption. The growing focus on lightweight and fuel-efficient components in automotive and aircraft industries is propelling market expansion. However, challenges in mass production and limited suppliers hinder full-scale adoption. As research continues, </a:t>
            </a:r>
            <a:r>
              <a:rPr lang="en-US" b="0" i="0" dirty="0" err="1">
                <a:solidFill>
                  <a:srgbClr val="222222"/>
                </a:solidFill>
                <a:effectLst/>
                <a:latin typeface="Verdana" panose="020B0604030504040204" pitchFamily="34" charset="0"/>
              </a:rPr>
              <a:t>SiC</a:t>
            </a:r>
            <a:r>
              <a:rPr lang="en-US" b="0" i="0" dirty="0">
                <a:solidFill>
                  <a:srgbClr val="222222"/>
                </a:solidFill>
                <a:effectLst/>
                <a:latin typeface="Verdana" panose="020B0604030504040204" pitchFamily="34" charset="0"/>
              </a:rPr>
              <a:t> fibers' role in enhancing materials science appears promising.</a:t>
            </a:r>
          </a:p>
          <a:p>
            <a:pPr algn="l"/>
            <a:endParaRPr lang="en-US" b="0" i="0" dirty="0">
              <a:solidFill>
                <a:srgbClr val="222222"/>
              </a:solidFill>
              <a:effectLst/>
              <a:latin typeface="Verdana" panose="020B0604030504040204" pitchFamily="34" charset="0"/>
            </a:endParaRPr>
          </a:p>
          <a:p>
            <a:pPr algn="l"/>
            <a:r>
              <a:rPr lang="en-US" b="1" i="0" dirty="0">
                <a:solidFill>
                  <a:srgbClr val="222222"/>
                </a:solidFill>
                <a:effectLst/>
                <a:latin typeface="Verdana" panose="020B0604030504040204" pitchFamily="34" charset="0"/>
              </a:rPr>
              <a:t>Request Sample Copy of this Report: </a:t>
            </a:r>
            <a:r>
              <a:rPr lang="en-US" b="1" i="0" u="none" strike="noStrike" dirty="0">
                <a:solidFill>
                  <a:srgbClr val="CC6611"/>
                </a:solidFill>
                <a:effectLst/>
                <a:latin typeface="Verdana" panose="020B0604030504040204" pitchFamily="34" charset="0"/>
                <a:hlinkClick r:id="rId3"/>
              </a:rPr>
              <a:t>https://www.marketstatsville.com/request-sample/sic-fibers-market</a:t>
            </a:r>
            <a:r>
              <a:rPr lang="en-US" b="1" i="0" dirty="0">
                <a:solidFill>
                  <a:srgbClr val="222222"/>
                </a:solidFill>
                <a:effectLst/>
                <a:latin typeface="Verdana" panose="020B0604030504040204" pitchFamily="34" charset="0"/>
              </a:rPr>
              <a:t> </a:t>
            </a:r>
            <a:endParaRPr lang="en-US" b="0" i="0" dirty="0">
              <a:solidFill>
                <a:srgbClr val="222222"/>
              </a:solidFill>
              <a:effectLst/>
              <a:latin typeface="Verdana" panose="020B0604030504040204" pitchFamily="34" charset="0"/>
            </a:endParaRPr>
          </a:p>
          <a:p>
            <a:endParaRPr lang="en-US" b="0" i="0" dirty="0">
              <a:solidFill>
                <a:srgbClr val="222222"/>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B7B085-F794-4DD5-3C59-BBF3737A6096}"/>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D7E71ABE-57F0-F81C-0C89-79EFB42C55AA}"/>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3B514879-B48B-F849-4FB9-BE083D91C695}"/>
              </a:ext>
            </a:extLst>
          </p:cNvPr>
          <p:cNvSpPr txBox="1"/>
          <p:nvPr/>
        </p:nvSpPr>
        <p:spPr>
          <a:xfrm>
            <a:off x="356381" y="731080"/>
            <a:ext cx="11479237" cy="5909310"/>
          </a:xfrm>
          <a:prstGeom prst="rect">
            <a:avLst/>
          </a:prstGeom>
          <a:noFill/>
        </p:spPr>
        <p:txBody>
          <a:bodyPr wrap="square">
            <a:spAutoFit/>
          </a:bodyPr>
          <a:lstStyle/>
          <a:p>
            <a:pPr algn="l"/>
            <a:r>
              <a:rPr lang="en-US" b="1" i="0" dirty="0">
                <a:solidFill>
                  <a:srgbClr val="222222"/>
                </a:solidFill>
                <a:effectLst/>
                <a:latin typeface="Verdana" panose="020B0604030504040204" pitchFamily="34" charset="0"/>
              </a:rPr>
              <a:t>Direct Purchase Report: </a:t>
            </a:r>
            <a:r>
              <a:rPr lang="en-US" b="1" i="0" u="none" strike="noStrike" dirty="0">
                <a:solidFill>
                  <a:srgbClr val="CC6611"/>
                </a:solidFill>
                <a:effectLst/>
                <a:latin typeface="Verdana" panose="020B0604030504040204" pitchFamily="34" charset="0"/>
                <a:hlinkClick r:id="rId2"/>
              </a:rPr>
              <a:t>https://www.marketstatsville.com/buy-now/sic-fibers-market?opt=3338</a:t>
            </a:r>
            <a:r>
              <a:rPr lang="en-US" b="1" i="0" dirty="0">
                <a:solidFill>
                  <a:srgbClr val="222222"/>
                </a:solidFill>
                <a:effectLst/>
                <a:latin typeface="Verdana" panose="020B0604030504040204" pitchFamily="34" charset="0"/>
              </a:rPr>
              <a:t> </a:t>
            </a:r>
          </a:p>
          <a:p>
            <a:pPr algn="l"/>
            <a:endParaRPr lang="en-US" b="0" i="0" dirty="0">
              <a:solidFill>
                <a:srgbClr val="222222"/>
              </a:solidFill>
              <a:effectLst/>
              <a:latin typeface="Verdana" panose="020B0604030504040204" pitchFamily="34" charset="0"/>
            </a:endParaRPr>
          </a:p>
          <a:p>
            <a:pPr algn="l"/>
            <a:r>
              <a:rPr lang="en-US" b="1" i="0" u="sng" dirty="0">
                <a:solidFill>
                  <a:srgbClr val="222222"/>
                </a:solidFill>
                <a:effectLst/>
                <a:latin typeface="Verdana" panose="020B0604030504040204" pitchFamily="34" charset="0"/>
              </a:rPr>
              <a:t>Market Segmentation Analysis</a:t>
            </a:r>
          </a:p>
          <a:p>
            <a:pPr algn="l"/>
            <a:endParaRPr lang="en-US" b="1" i="0" dirty="0">
              <a:solidFill>
                <a:srgbClr val="222222"/>
              </a:solidFill>
              <a:effectLst/>
              <a:latin typeface="Verdana" panose="020B0604030504040204" pitchFamily="34" charset="0"/>
            </a:endParaRPr>
          </a:p>
          <a:p>
            <a:pPr algn="l"/>
            <a:r>
              <a:rPr lang="en-US" b="0" i="0" dirty="0">
                <a:solidFill>
                  <a:srgbClr val="222222"/>
                </a:solidFill>
                <a:effectLst/>
                <a:latin typeface="Verdana" panose="020B0604030504040204" pitchFamily="34" charset="0"/>
              </a:rPr>
              <a:t>The study categorizes the global </a:t>
            </a:r>
            <a:r>
              <a:rPr lang="en-US" b="0" i="0" dirty="0" err="1">
                <a:solidFill>
                  <a:srgbClr val="222222"/>
                </a:solidFill>
                <a:effectLst/>
                <a:latin typeface="Verdana" panose="020B0604030504040204" pitchFamily="34" charset="0"/>
              </a:rPr>
              <a:t>SiC</a:t>
            </a:r>
            <a:r>
              <a:rPr lang="en-US" b="0" i="0" dirty="0">
                <a:solidFill>
                  <a:srgbClr val="222222"/>
                </a:solidFill>
                <a:effectLst/>
                <a:latin typeface="Verdana" panose="020B0604030504040204" pitchFamily="34" charset="0"/>
              </a:rPr>
              <a:t> Fibers market based on equipment type, technology, type, installation method, distribution channel, application, and regions.</a:t>
            </a:r>
          </a:p>
          <a:p>
            <a:pPr algn="l"/>
            <a:endParaRPr lang="en-US" b="0" i="0" dirty="0">
              <a:solidFill>
                <a:srgbClr val="222222"/>
              </a:solidFill>
              <a:effectLst/>
              <a:latin typeface="Verdana" panose="020B0604030504040204" pitchFamily="34" charset="0"/>
            </a:endParaRPr>
          </a:p>
          <a:p>
            <a:pPr algn="l"/>
            <a:r>
              <a:rPr lang="en-US" b="1" i="0" dirty="0">
                <a:solidFill>
                  <a:srgbClr val="222222"/>
                </a:solidFill>
                <a:effectLst/>
                <a:latin typeface="Verdana" panose="020B0604030504040204" pitchFamily="34" charset="0"/>
              </a:rPr>
              <a:t>Scope of the Report</a:t>
            </a:r>
          </a:p>
          <a:p>
            <a:pPr algn="l"/>
            <a:endParaRPr lang="en-US" b="1" i="0" dirty="0">
              <a:solidFill>
                <a:srgbClr val="222222"/>
              </a:solidFill>
              <a:effectLst/>
              <a:latin typeface="Verdana" panose="020B0604030504040204" pitchFamily="34" charset="0"/>
            </a:endParaRPr>
          </a:p>
          <a:p>
            <a:pPr algn="l"/>
            <a:r>
              <a:rPr lang="en-US" b="1" i="0" dirty="0">
                <a:solidFill>
                  <a:srgbClr val="222222"/>
                </a:solidFill>
                <a:effectLst/>
                <a:latin typeface="Verdana" panose="020B0604030504040204" pitchFamily="34" charset="0"/>
              </a:rPr>
              <a:t>By Phase Outlook (Revenue, USD Million, 2017-2030)</a:t>
            </a:r>
          </a:p>
          <a:p>
            <a:pPr algn="l"/>
            <a:endParaRPr lang="en-US" b="1" i="0" dirty="0">
              <a:solidFill>
                <a:srgbClr val="222222"/>
              </a:solidFill>
              <a:effectLst/>
              <a:latin typeface="Verdana" panose="020B0604030504040204" pitchFamily="34" charset="0"/>
            </a:endParaRPr>
          </a:p>
          <a:p>
            <a:pPr algn="l">
              <a:buFont typeface="Arial" panose="020B0604020202020204" pitchFamily="34" charset="0"/>
              <a:buChar char="•"/>
            </a:pPr>
            <a:r>
              <a:rPr lang="en-US" b="0" i="0" dirty="0">
                <a:solidFill>
                  <a:srgbClr val="222222"/>
                </a:solidFill>
                <a:effectLst/>
                <a:latin typeface="Verdana" panose="020B0604030504040204" pitchFamily="34" charset="0"/>
              </a:rPr>
              <a:t>Crystalline</a:t>
            </a:r>
          </a:p>
          <a:p>
            <a:pPr algn="l">
              <a:buFont typeface="Arial" panose="020B0604020202020204" pitchFamily="34" charset="0"/>
              <a:buChar char="•"/>
            </a:pPr>
            <a:r>
              <a:rPr lang="en-US" b="0" i="0" dirty="0">
                <a:solidFill>
                  <a:srgbClr val="222222"/>
                </a:solidFill>
                <a:effectLst/>
                <a:latin typeface="Verdana" panose="020B0604030504040204" pitchFamily="34" charset="0"/>
              </a:rPr>
              <a:t>Amorphous</a:t>
            </a:r>
          </a:p>
          <a:p>
            <a:pPr algn="l">
              <a:buFont typeface="Arial" panose="020B0604020202020204" pitchFamily="34" charset="0"/>
              <a:buChar char="•"/>
            </a:pPr>
            <a:endParaRPr lang="en-US" b="0" i="0" dirty="0">
              <a:solidFill>
                <a:srgbClr val="222222"/>
              </a:solidFill>
              <a:effectLst/>
              <a:latin typeface="Verdana" panose="020B0604030504040204" pitchFamily="34" charset="0"/>
            </a:endParaRPr>
          </a:p>
          <a:p>
            <a:pPr algn="l"/>
            <a:r>
              <a:rPr lang="en-US" b="1" i="0" dirty="0">
                <a:solidFill>
                  <a:srgbClr val="222222"/>
                </a:solidFill>
                <a:effectLst/>
                <a:latin typeface="Verdana" panose="020B0604030504040204" pitchFamily="34" charset="0"/>
              </a:rPr>
              <a:t>By Application Outlook (Revenue, USD Million, 2017-2030)</a:t>
            </a:r>
          </a:p>
          <a:p>
            <a:pPr algn="l"/>
            <a:endParaRPr lang="en-US" b="1" i="0" dirty="0">
              <a:solidFill>
                <a:srgbClr val="222222"/>
              </a:solidFill>
              <a:effectLst/>
              <a:latin typeface="Verdana" panose="020B0604030504040204" pitchFamily="34" charset="0"/>
            </a:endParaRPr>
          </a:p>
          <a:p>
            <a:pPr algn="l">
              <a:buFont typeface="Arial" panose="020B0604020202020204" pitchFamily="34" charset="0"/>
              <a:buChar char="•"/>
            </a:pPr>
            <a:r>
              <a:rPr lang="en-US" b="0" i="0" dirty="0">
                <a:solidFill>
                  <a:srgbClr val="222222"/>
                </a:solidFill>
                <a:effectLst/>
                <a:latin typeface="Verdana" panose="020B0604030504040204" pitchFamily="34" charset="0"/>
              </a:rPr>
              <a:t>Aerospace &amp; defense</a:t>
            </a:r>
          </a:p>
          <a:p>
            <a:pPr algn="l">
              <a:buFont typeface="Arial" panose="020B0604020202020204" pitchFamily="34" charset="0"/>
              <a:buChar char="•"/>
            </a:pPr>
            <a:r>
              <a:rPr lang="en-US" b="0" i="0" dirty="0">
                <a:solidFill>
                  <a:srgbClr val="222222"/>
                </a:solidFill>
                <a:effectLst/>
                <a:latin typeface="Verdana" panose="020B0604030504040204" pitchFamily="34" charset="0"/>
              </a:rPr>
              <a:t>Energy &amp; power</a:t>
            </a:r>
          </a:p>
          <a:p>
            <a:pPr algn="l">
              <a:buFont typeface="Arial" panose="020B0604020202020204" pitchFamily="34" charset="0"/>
              <a:buChar char="•"/>
            </a:pPr>
            <a:r>
              <a:rPr lang="en-US" b="0" i="0" dirty="0">
                <a:solidFill>
                  <a:srgbClr val="222222"/>
                </a:solidFill>
                <a:effectLst/>
                <a:latin typeface="Verdana" panose="020B0604030504040204" pitchFamily="34" charset="0"/>
              </a:rPr>
              <a:t>Industrial</a:t>
            </a:r>
          </a:p>
          <a:p>
            <a:pPr algn="l">
              <a:buFont typeface="Arial" panose="020B0604020202020204" pitchFamily="34" charset="0"/>
              <a:buChar char="•"/>
            </a:pPr>
            <a:r>
              <a:rPr lang="en-US" b="0" i="0" dirty="0">
                <a:solidFill>
                  <a:srgbClr val="222222"/>
                </a:solidFill>
                <a:effectLst/>
                <a:latin typeface="Verdana" panose="020B0604030504040204" pitchFamily="34" charset="0"/>
              </a:rPr>
              <a:t>Others</a:t>
            </a:r>
            <a:endParaRPr lang="en-IN" dirty="0"/>
          </a:p>
        </p:txBody>
      </p:sp>
    </p:spTree>
    <p:extLst>
      <p:ext uri="{BB962C8B-B14F-4D97-AF65-F5344CB8AC3E}">
        <p14:creationId xmlns:p14="http://schemas.microsoft.com/office/powerpoint/2010/main" val="2640931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8A6776-941D-B201-DFE2-CFD6448A7841}"/>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1E0FA10-ECC4-2E85-24D1-ED98A8CE55A5}"/>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A2FF1C84-34E8-2BCF-19BC-4A5E22089081}"/>
              </a:ext>
            </a:extLst>
          </p:cNvPr>
          <p:cNvSpPr txBox="1"/>
          <p:nvPr/>
        </p:nvSpPr>
        <p:spPr>
          <a:xfrm>
            <a:off x="342313" y="445200"/>
            <a:ext cx="11507373" cy="4801314"/>
          </a:xfrm>
          <a:prstGeom prst="rect">
            <a:avLst/>
          </a:prstGeom>
          <a:noFill/>
        </p:spPr>
        <p:txBody>
          <a:bodyPr wrap="square">
            <a:spAutoFit/>
          </a:bodyPr>
          <a:lstStyle/>
          <a:p>
            <a:pPr algn="l"/>
            <a:r>
              <a:rPr lang="en-US" b="1" i="0" dirty="0">
                <a:solidFill>
                  <a:srgbClr val="222222"/>
                </a:solidFill>
                <a:effectLst/>
                <a:latin typeface="Verdana" panose="020B0604030504040204" pitchFamily="34" charset="0"/>
              </a:rPr>
              <a:t>Access full Report Description, TOC, Table of Figure, Chart, </a:t>
            </a:r>
            <a:r>
              <a:rPr lang="en-US" b="1" i="0" dirty="0" err="1">
                <a:solidFill>
                  <a:srgbClr val="222222"/>
                </a:solidFill>
                <a:effectLst/>
                <a:latin typeface="Verdana" panose="020B0604030504040204" pitchFamily="34" charset="0"/>
              </a:rPr>
              <a:t>etc</a:t>
            </a:r>
            <a:r>
              <a:rPr lang="en-US" b="1" i="0" dirty="0">
                <a:solidFill>
                  <a:srgbClr val="222222"/>
                </a:solidFill>
                <a:effectLst/>
                <a:latin typeface="Verdana" panose="020B0604030504040204" pitchFamily="34" charset="0"/>
              </a:rPr>
              <a:t>: </a:t>
            </a:r>
            <a:r>
              <a:rPr lang="en-US" b="1" i="0" u="none" strike="noStrike" dirty="0">
                <a:solidFill>
                  <a:srgbClr val="CC6611"/>
                </a:solidFill>
                <a:effectLst/>
                <a:latin typeface="Verdana" panose="020B0604030504040204" pitchFamily="34" charset="0"/>
                <a:hlinkClick r:id="rId2"/>
              </a:rPr>
              <a:t>https://www.marketstatsville.com/table-of-content/sic-fibers-market</a:t>
            </a:r>
            <a:r>
              <a:rPr lang="en-US" b="1" i="0" dirty="0">
                <a:solidFill>
                  <a:srgbClr val="222222"/>
                </a:solidFill>
                <a:effectLst/>
                <a:latin typeface="Verdana" panose="020B0604030504040204" pitchFamily="34" charset="0"/>
              </a:rPr>
              <a:t> </a:t>
            </a:r>
            <a:endParaRPr lang="en-US" b="0" i="0" dirty="0">
              <a:solidFill>
                <a:srgbClr val="222222"/>
              </a:solidFill>
              <a:effectLst/>
              <a:latin typeface="Verdana" panose="020B0604030504040204" pitchFamily="34" charset="0"/>
            </a:endParaRPr>
          </a:p>
          <a:p>
            <a:pPr algn="l"/>
            <a:br>
              <a:rPr lang="en-US" dirty="0"/>
            </a:br>
            <a:r>
              <a:rPr lang="en-US" b="1" i="0" u="sng" dirty="0">
                <a:solidFill>
                  <a:srgbClr val="222222"/>
                </a:solidFill>
                <a:effectLst/>
                <a:latin typeface="Verdana" panose="020B0604030504040204" pitchFamily="34" charset="0"/>
              </a:rPr>
              <a:t>Major Key Players in the </a:t>
            </a:r>
            <a:r>
              <a:rPr lang="en-US" b="1" i="0" u="sng" dirty="0" err="1">
                <a:solidFill>
                  <a:srgbClr val="222222"/>
                </a:solidFill>
                <a:effectLst/>
                <a:latin typeface="Verdana" panose="020B0604030504040204" pitchFamily="34" charset="0"/>
              </a:rPr>
              <a:t>SiC</a:t>
            </a:r>
            <a:r>
              <a:rPr lang="en-US" b="1" i="0" u="sng" dirty="0">
                <a:solidFill>
                  <a:srgbClr val="222222"/>
                </a:solidFill>
                <a:effectLst/>
                <a:latin typeface="Verdana" panose="020B0604030504040204" pitchFamily="34" charset="0"/>
              </a:rPr>
              <a:t> Fibers Market</a:t>
            </a:r>
          </a:p>
          <a:p>
            <a:pPr algn="l"/>
            <a:endParaRPr lang="en-US" b="1" i="0" dirty="0">
              <a:solidFill>
                <a:srgbClr val="222222"/>
              </a:solidFill>
              <a:effectLst/>
              <a:latin typeface="Verdana" panose="020B0604030504040204" pitchFamily="34" charset="0"/>
            </a:endParaRPr>
          </a:p>
          <a:p>
            <a:pPr algn="l"/>
            <a:r>
              <a:rPr lang="en-US" b="0" i="0" dirty="0">
                <a:solidFill>
                  <a:srgbClr val="222222"/>
                </a:solidFill>
                <a:effectLst/>
                <a:latin typeface="Verdana" panose="020B0604030504040204" pitchFamily="34" charset="0"/>
              </a:rPr>
              <a:t>The global </a:t>
            </a:r>
            <a:r>
              <a:rPr lang="en-US" b="0" i="0" dirty="0" err="1">
                <a:solidFill>
                  <a:srgbClr val="222222"/>
                </a:solidFill>
                <a:effectLst/>
                <a:latin typeface="Verdana" panose="020B0604030504040204" pitchFamily="34" charset="0"/>
              </a:rPr>
              <a:t>SiC</a:t>
            </a:r>
            <a:r>
              <a:rPr lang="en-US" b="0" i="0" dirty="0">
                <a:solidFill>
                  <a:srgbClr val="222222"/>
                </a:solidFill>
                <a:effectLst/>
                <a:latin typeface="Verdana" panose="020B0604030504040204" pitchFamily="34" charset="0"/>
              </a:rPr>
              <a:t> Fibers market is fragmented into a few major players and other local, small, and mid-sized manufacturers/providers, they are –</a:t>
            </a:r>
          </a:p>
          <a:p>
            <a:pPr algn="l"/>
            <a:endParaRPr lang="en-US" b="0" i="0" dirty="0">
              <a:solidFill>
                <a:srgbClr val="222222"/>
              </a:solidFill>
              <a:effectLst/>
              <a:latin typeface="Verdana" panose="020B0604030504040204" pitchFamily="34" charset="0"/>
            </a:endParaRPr>
          </a:p>
          <a:p>
            <a:pPr algn="l"/>
            <a:r>
              <a:rPr lang="en-US" b="0" i="0" dirty="0">
                <a:solidFill>
                  <a:srgbClr val="222222"/>
                </a:solidFill>
                <a:effectLst/>
                <a:latin typeface="Verdana" panose="020B0604030504040204" pitchFamily="34" charset="0"/>
              </a:rPr>
              <a:t>Currently, </a:t>
            </a:r>
            <a:r>
              <a:rPr lang="en-US" b="0" i="0" u="none" strike="noStrike" dirty="0">
                <a:solidFill>
                  <a:srgbClr val="CC6611"/>
                </a:solidFill>
                <a:effectLst/>
                <a:latin typeface="Verdana" panose="020B0604030504040204" pitchFamily="34" charset="0"/>
                <a:hlinkClick r:id="rId3"/>
              </a:rPr>
              <a:t>American Elements</a:t>
            </a:r>
            <a:r>
              <a:rPr lang="en-US" b="0" i="0" dirty="0">
                <a:solidFill>
                  <a:srgbClr val="222222"/>
                </a:solidFill>
                <a:effectLst/>
                <a:latin typeface="Verdana" panose="020B0604030504040204" pitchFamily="34" charset="0"/>
              </a:rPr>
              <a:t>, </a:t>
            </a:r>
            <a:r>
              <a:rPr lang="en-US" b="0" i="0" u="none" strike="noStrike" dirty="0">
                <a:solidFill>
                  <a:srgbClr val="CC6611"/>
                </a:solidFill>
                <a:effectLst/>
                <a:latin typeface="Verdana" panose="020B0604030504040204" pitchFamily="34" charset="0"/>
                <a:hlinkClick r:id="rId4"/>
              </a:rPr>
              <a:t>BJS Ceramics GmbH</a:t>
            </a:r>
            <a:r>
              <a:rPr lang="en-US" b="0" i="0" dirty="0">
                <a:solidFill>
                  <a:srgbClr val="222222"/>
                </a:solidFill>
                <a:effectLst/>
                <a:latin typeface="Verdana" panose="020B0604030504040204" pitchFamily="34" charset="0"/>
              </a:rPr>
              <a:t>, </a:t>
            </a:r>
            <a:r>
              <a:rPr lang="en-US" b="0" i="0" u="none" strike="noStrike" dirty="0">
                <a:solidFill>
                  <a:srgbClr val="CC6611"/>
                </a:solidFill>
                <a:effectLst/>
                <a:latin typeface="Verdana" panose="020B0604030504040204" pitchFamily="34" charset="0"/>
                <a:hlinkClick r:id="rId5"/>
              </a:rPr>
              <a:t>Free Form Fiber LLC</a:t>
            </a:r>
            <a:r>
              <a:rPr lang="en-US" b="0" i="0" dirty="0">
                <a:solidFill>
                  <a:srgbClr val="222222"/>
                </a:solidFill>
                <a:effectLst/>
                <a:latin typeface="Verdana" panose="020B0604030504040204" pitchFamily="34" charset="0"/>
              </a:rPr>
              <a:t>, GE Aviation, </a:t>
            </a:r>
            <a:r>
              <a:rPr lang="en-US" b="0" i="0" dirty="0" err="1">
                <a:solidFill>
                  <a:srgbClr val="222222"/>
                </a:solidFill>
                <a:effectLst/>
                <a:latin typeface="Verdana" panose="020B0604030504040204" pitchFamily="34" charset="0"/>
              </a:rPr>
              <a:t>Haydale</a:t>
            </a:r>
            <a:r>
              <a:rPr lang="en-US" b="0" i="0" dirty="0">
                <a:solidFill>
                  <a:srgbClr val="222222"/>
                </a:solidFill>
                <a:effectLst/>
                <a:latin typeface="Verdana" panose="020B0604030504040204" pitchFamily="34" charset="0"/>
              </a:rPr>
              <a:t> Technologies Inc., NGS Advanced Fiber Co. Ltd, Nippon Carbon Co., Ltd, Saint </a:t>
            </a:r>
            <a:r>
              <a:rPr lang="en-US" b="0" i="0" dirty="0" err="1">
                <a:solidFill>
                  <a:srgbClr val="222222"/>
                </a:solidFill>
                <a:effectLst/>
                <a:latin typeface="Verdana" panose="020B0604030504040204" pitchFamily="34" charset="0"/>
              </a:rPr>
              <a:t>Gobain</a:t>
            </a:r>
            <a:r>
              <a:rPr lang="en-US" b="0" i="0" dirty="0">
                <a:solidFill>
                  <a:srgbClr val="222222"/>
                </a:solidFill>
                <a:effectLst/>
                <a:latin typeface="Verdana" panose="020B0604030504040204" pitchFamily="34" charset="0"/>
              </a:rPr>
              <a:t>, SGL Carbon SE, and UBE Industries Ltd. are some of the leading players in the global </a:t>
            </a:r>
            <a:r>
              <a:rPr lang="en-US" b="0" i="0" dirty="0" err="1">
                <a:solidFill>
                  <a:srgbClr val="222222"/>
                </a:solidFill>
                <a:effectLst/>
                <a:latin typeface="Verdana" panose="020B0604030504040204" pitchFamily="34" charset="0"/>
              </a:rPr>
              <a:t>SiC</a:t>
            </a:r>
            <a:r>
              <a:rPr lang="en-US" b="0" i="0" dirty="0">
                <a:solidFill>
                  <a:srgbClr val="222222"/>
                </a:solidFill>
                <a:effectLst/>
                <a:latin typeface="Verdana" panose="020B0604030504040204" pitchFamily="34" charset="0"/>
              </a:rPr>
              <a:t> fiber market. These players have been adopting various strategies to gain higher shares or retain leading positions in the market. Business Expansion is the most adopted strategy by the players, including BJS Ceramics GmbH, Free Form Fiber, and GE Aviation.</a:t>
            </a:r>
          </a:p>
          <a:p>
            <a:pPr algn="l"/>
            <a:endParaRPr lang="en-US" b="0" i="0" dirty="0">
              <a:solidFill>
                <a:srgbClr val="222222"/>
              </a:solidFill>
              <a:effectLst/>
              <a:latin typeface="Verdana" panose="020B0604030504040204" pitchFamily="34" charset="0"/>
            </a:endParaRPr>
          </a:p>
          <a:p>
            <a:pPr algn="l"/>
            <a:r>
              <a:rPr lang="en-US" b="1" i="0" dirty="0">
                <a:solidFill>
                  <a:srgbClr val="222222"/>
                </a:solidFill>
                <a:effectLst/>
                <a:latin typeface="Verdana" panose="020B0604030504040204" pitchFamily="34" charset="0"/>
              </a:rPr>
              <a:t>Request For Report Description: </a:t>
            </a:r>
            <a:r>
              <a:rPr lang="en-US" b="1" i="0" u="none" strike="noStrike" dirty="0">
                <a:solidFill>
                  <a:srgbClr val="CC6611"/>
                </a:solidFill>
                <a:effectLst/>
                <a:latin typeface="Verdana" panose="020B0604030504040204" pitchFamily="34" charset="0"/>
                <a:hlinkClick r:id="rId6"/>
              </a:rPr>
              <a:t>https://www.marketstatsville.com/sic-fibers-market</a:t>
            </a:r>
            <a:endParaRPr lang="en-US" b="0" i="0" dirty="0">
              <a:solidFill>
                <a:srgbClr val="222222"/>
              </a:solidFill>
              <a:effectLst/>
              <a:latin typeface="Verdana" panose="020B0604030504040204" pitchFamily="34" charset="0"/>
            </a:endParaRPr>
          </a:p>
          <a:p>
            <a:endParaRPr lang="en-IN" dirty="0"/>
          </a:p>
        </p:txBody>
      </p:sp>
    </p:spTree>
    <p:extLst>
      <p:ext uri="{BB962C8B-B14F-4D97-AF65-F5344CB8AC3E}">
        <p14:creationId xmlns:p14="http://schemas.microsoft.com/office/powerpoint/2010/main" val="3552939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5462</TotalTime>
  <Words>1423</Words>
  <Application>Microsoft Office PowerPoint</Application>
  <PresentationFormat>Widescreen</PresentationFormat>
  <Paragraphs>69</Paragraphs>
  <Slides>8</Slides>
  <Notes>2</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Chhidami Ahirwar - Market Statsville Group</cp:lastModifiedBy>
  <cp:revision>481</cp:revision>
  <dcterms:created xsi:type="dcterms:W3CDTF">2017-04-19T06:29:38Z</dcterms:created>
  <dcterms:modified xsi:type="dcterms:W3CDTF">2023-09-13T12:46:12Z</dcterms:modified>
</cp:coreProperties>
</file>