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28-09-2023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9/28/2023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ichuan-flavor-seasoning-market" TargetMode="External"/><Relationship Id="rId2" Type="http://schemas.openxmlformats.org/officeDocument/2006/relationships/hyperlink" Target="https://www.marketstatsville.com/sichuan-flavor-season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ichuan-flavor-seasoning-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en.qianhefood.com/" TargetMode="External"/><Relationship Id="rId2" Type="http://schemas.openxmlformats.org/officeDocument/2006/relationships/hyperlink" Target="http://en.pxdb.com/tiaoliao/"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Sichuan Flavor Seasoning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Sichuan Flavor Seasoning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Sichuan Flavor Seasoning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Sichuan Flavor Seasoning Market by Type (Sichuan Semi-Solid Seasoning, Sichuan Liquid Seasoning, Sichuan Flavor Solid Seasoning, and Others), by Application (Commercial Use, and Household Use), and by Region (North America, South America, Europe, Asia Pacific, MEA) – Global Share and Forecast to 2033</a:t>
            </a:r>
          </a:p>
          <a:p>
            <a:pPr algn="l"/>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Sichuan Flavor Seasoning Market</a:t>
            </a:r>
            <a:r>
              <a:rPr lang="en-US" b="0" i="0" dirty="0">
                <a:solidFill>
                  <a:srgbClr val="5E5E5E"/>
                </a:solidFill>
                <a:effectLst/>
                <a:latin typeface="Poppins" panose="00000500000000000000" pitchFamily="2" charset="0"/>
              </a:rPr>
              <a:t> size is expected to grow at a </a:t>
            </a:r>
            <a:r>
              <a:rPr lang="en-US" b="1" i="0" dirty="0">
                <a:solidFill>
                  <a:srgbClr val="5E5E5E"/>
                </a:solidFill>
                <a:effectLst/>
                <a:latin typeface="Verdana" panose="020B0604030504040204" pitchFamily="34" charset="0"/>
              </a:rPr>
              <a:t>CAGR of 7.1%</a:t>
            </a:r>
            <a:r>
              <a:rPr lang="en-US" b="0" i="0" dirty="0">
                <a:solidFill>
                  <a:srgbClr val="5E5E5E"/>
                </a:solidFill>
                <a:effectLst/>
                <a:latin typeface="Poppins" panose="00000500000000000000" pitchFamily="2" charset="0"/>
              </a:rPr>
              <a:t> from 2023 to 2033. </a:t>
            </a:r>
          </a:p>
          <a:p>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https://www.marketstatsville.com/request-sample/sichuan-flavor-seasoning-market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D863AB-69B4-9326-0609-4E733C18DEB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66BABF2-3451-11CF-6074-C69CBD5675A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B93ED75-6F27-96A3-38F4-7780E28B5A2C}"/>
              </a:ext>
            </a:extLst>
          </p:cNvPr>
          <p:cNvSpPr txBox="1"/>
          <p:nvPr/>
        </p:nvSpPr>
        <p:spPr>
          <a:xfrm>
            <a:off x="365760" y="935564"/>
            <a:ext cx="11507372" cy="4524315"/>
          </a:xfrm>
          <a:prstGeom prst="rect">
            <a:avLst/>
          </a:prstGeom>
          <a:noFill/>
        </p:spPr>
        <p:txBody>
          <a:bodyPr wrap="square">
            <a:spAutoFit/>
          </a:bodyPr>
          <a:lstStyle/>
          <a:p>
            <a:pPr algn="l" fontAlgn="base"/>
            <a:r>
              <a:rPr lang="en-IN" b="1" i="0" dirty="0">
                <a:solidFill>
                  <a:srgbClr val="5E5E5E"/>
                </a:solidFill>
                <a:effectLst/>
                <a:latin typeface="Verdana" panose="020B0604030504040204" pitchFamily="34" charset="0"/>
              </a:rPr>
              <a:t>Direct Purchase Report: </a:t>
            </a:r>
            <a:r>
              <a:rPr lang="en-IN" b="1" i="0" u="none" strike="noStrike" dirty="0">
                <a:solidFill>
                  <a:srgbClr val="EF4D1C"/>
                </a:solidFill>
                <a:effectLst/>
                <a:latin typeface="Verdana" panose="020B0604030504040204" pitchFamily="34" charset="0"/>
                <a:hlinkClick r:id="rId2"/>
              </a:rPr>
              <a:t>https://www.marketstatsville.com/buy-now/sichuan-flavor-seasoning-market?opt=3338</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0" i="0" u="none" strike="noStrike" dirty="0">
                <a:solidFill>
                  <a:srgbClr val="1C1C1C"/>
                </a:solidFill>
                <a:effectLst/>
                <a:latin typeface="Verdana" panose="020B0604030504040204" pitchFamily="34" charset="0"/>
              </a:rPr>
              <a:t>Scope of the Global Sichuan </a:t>
            </a:r>
            <a:r>
              <a:rPr lang="en-IN" b="0" i="0" u="none" strike="noStrike" dirty="0" err="1">
                <a:solidFill>
                  <a:srgbClr val="1C1C1C"/>
                </a:solidFill>
                <a:effectLst/>
                <a:latin typeface="Verdana" panose="020B0604030504040204" pitchFamily="34" charset="0"/>
              </a:rPr>
              <a:t>Flavor</a:t>
            </a:r>
            <a:r>
              <a:rPr lang="en-IN" b="0" i="0" u="none" strike="noStrike" dirty="0">
                <a:solidFill>
                  <a:srgbClr val="1C1C1C"/>
                </a:solidFill>
                <a:effectLst/>
                <a:latin typeface="Verdana" panose="020B0604030504040204" pitchFamily="34" charset="0"/>
              </a:rPr>
              <a:t> Seasoning Market</a:t>
            </a:r>
          </a:p>
          <a:p>
            <a:pPr algn="l" fontAlgn="base"/>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Type Outlook (Sales, USD Million, 2019-2033)</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Sichuan Semi-Solid Seasoning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Sichuan Liquid Seasoning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Sichuan </a:t>
            </a:r>
            <a:r>
              <a:rPr lang="en-IN" b="0" i="0" dirty="0" err="1">
                <a:solidFill>
                  <a:srgbClr val="5E5E5E"/>
                </a:solidFill>
                <a:effectLst/>
                <a:latin typeface="Verdana" panose="020B0604030504040204" pitchFamily="34" charset="0"/>
              </a:rPr>
              <a:t>Flavor</a:t>
            </a:r>
            <a:r>
              <a:rPr lang="en-IN" b="0" i="0" dirty="0">
                <a:solidFill>
                  <a:srgbClr val="5E5E5E"/>
                </a:solidFill>
                <a:effectLst/>
                <a:latin typeface="Verdana" panose="020B0604030504040204" pitchFamily="34" charset="0"/>
              </a:rPr>
              <a:t> Solid Seasoning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Others </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Commercial Use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Household Use</a:t>
            </a:r>
          </a:p>
          <a:p>
            <a:endParaRPr lang="en-IN" dirty="0"/>
          </a:p>
        </p:txBody>
      </p:sp>
    </p:spTree>
    <p:extLst>
      <p:ext uri="{BB962C8B-B14F-4D97-AF65-F5344CB8AC3E}">
        <p14:creationId xmlns:p14="http://schemas.microsoft.com/office/powerpoint/2010/main" val="4073447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427A22-460C-772A-1F6D-3E3782C6C65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B702127-679C-D6B4-04F2-2130C4EB1FB2}"/>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6D26ABE1-E82D-55FD-FE48-3AEF9C7B8CBA}"/>
              </a:ext>
            </a:extLst>
          </p:cNvPr>
          <p:cNvSpPr txBox="1"/>
          <p:nvPr/>
        </p:nvSpPr>
        <p:spPr>
          <a:xfrm>
            <a:off x="337625" y="797064"/>
            <a:ext cx="11507372" cy="4524315"/>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Major key players in the global Sichuan </a:t>
            </a:r>
            <a:r>
              <a:rPr lang="en-IN" b="1" i="0" dirty="0" err="1">
                <a:solidFill>
                  <a:srgbClr val="1C1C1C"/>
                </a:solidFill>
                <a:effectLst/>
                <a:latin typeface="Verdana" panose="020B0604030504040204" pitchFamily="34" charset="0"/>
              </a:rPr>
              <a:t>Flavor</a:t>
            </a:r>
            <a:r>
              <a:rPr lang="en-IN" b="1" i="0" dirty="0">
                <a:solidFill>
                  <a:srgbClr val="1C1C1C"/>
                </a:solidFill>
                <a:effectLst/>
                <a:latin typeface="Verdana" panose="020B0604030504040204" pitchFamily="34" charset="0"/>
              </a:rPr>
              <a:t> Seasoning market are:</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2"/>
              </a:rPr>
              <a:t>Sichuan </a:t>
            </a:r>
            <a:r>
              <a:rPr lang="en-IN" b="0" i="0" u="none" strike="noStrike" dirty="0" err="1">
                <a:solidFill>
                  <a:srgbClr val="EF4D1C"/>
                </a:solidFill>
                <a:effectLst/>
                <a:latin typeface="Verdana" panose="020B0604030504040204" pitchFamily="34" charset="0"/>
                <a:hlinkClick r:id="rId2"/>
              </a:rPr>
              <a:t>Pixiandouban</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Deyang</a:t>
            </a:r>
            <a:r>
              <a:rPr lang="en-IN" b="0" i="0" dirty="0">
                <a:solidFill>
                  <a:srgbClr val="5E5E5E"/>
                </a:solidFill>
                <a:effectLst/>
                <a:latin typeface="Verdana" panose="020B0604030504040204" pitchFamily="34" charset="0"/>
              </a:rPr>
              <a:t> </a:t>
            </a:r>
            <a:r>
              <a:rPr lang="en-IN" b="0" i="0" dirty="0" err="1">
                <a:solidFill>
                  <a:srgbClr val="5E5E5E"/>
                </a:solidFill>
                <a:effectLst/>
                <a:latin typeface="Verdana" panose="020B0604030504040204" pitchFamily="34" charset="0"/>
              </a:rPr>
              <a:t>Yeyang</a:t>
            </a:r>
            <a:r>
              <a:rPr lang="en-IN" b="0" i="0" dirty="0">
                <a:solidFill>
                  <a:srgbClr val="5E5E5E"/>
                </a:solidFill>
                <a:effectLst/>
                <a:latin typeface="Verdana" panose="020B0604030504040204" pitchFamily="34" charset="0"/>
              </a:rPr>
              <a:t> </a:t>
            </a:r>
            <a:r>
              <a:rPr lang="en-IN" b="0" i="0" dirty="0" err="1">
                <a:solidFill>
                  <a:srgbClr val="5E5E5E"/>
                </a:solidFill>
                <a:effectLst/>
                <a:latin typeface="Verdana" panose="020B0604030504040204" pitchFamily="34" charset="0"/>
              </a:rPr>
              <a:t>Shiye</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Sichuan Hein Food</a:t>
            </a:r>
          </a:p>
          <a:p>
            <a:pPr algn="l" fontAlgn="base">
              <a:buFont typeface="Arial" panose="020B0604020202020204" pitchFamily="34" charset="0"/>
              <a:buChar char="•"/>
            </a:pPr>
            <a:r>
              <a:rPr lang="en-IN" b="0" i="0" u="none" strike="noStrike" dirty="0" err="1">
                <a:solidFill>
                  <a:srgbClr val="EF4D1C"/>
                </a:solidFill>
                <a:effectLst/>
                <a:latin typeface="Verdana" panose="020B0604030504040204" pitchFamily="34" charset="0"/>
                <a:hlinkClick r:id="rId3"/>
              </a:rPr>
              <a:t>Qianhe</a:t>
            </a:r>
            <a:r>
              <a:rPr lang="en-IN" b="0" i="0" u="none" strike="noStrike" dirty="0">
                <a:solidFill>
                  <a:srgbClr val="EF4D1C"/>
                </a:solidFill>
                <a:effectLst/>
                <a:latin typeface="Verdana" panose="020B0604030504040204" pitchFamily="34" charset="0"/>
                <a:hlinkClick r:id="rId3"/>
              </a:rPr>
              <a:t> Food</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Meixin</a:t>
            </a:r>
            <a:r>
              <a:rPr lang="en-IN" b="0" i="0" dirty="0">
                <a:solidFill>
                  <a:srgbClr val="5E5E5E"/>
                </a:solidFill>
                <a:effectLst/>
                <a:latin typeface="Verdana" panose="020B0604030504040204" pitchFamily="34" charset="0"/>
              </a:rPr>
              <a:t> Food</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LeeKumKee</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Teway</a:t>
            </a:r>
            <a:r>
              <a:rPr lang="en-IN" b="0" i="0" dirty="0">
                <a:solidFill>
                  <a:srgbClr val="5E5E5E"/>
                </a:solidFill>
                <a:effectLst/>
                <a:latin typeface="Verdana" panose="020B0604030504040204" pitchFamily="34" charset="0"/>
              </a:rPr>
              <a:t> Food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Chongqing </a:t>
            </a:r>
            <a:r>
              <a:rPr lang="en-IN" b="0" i="0" dirty="0" err="1">
                <a:solidFill>
                  <a:srgbClr val="5E5E5E"/>
                </a:solidFill>
                <a:effectLst/>
                <a:latin typeface="Verdana" panose="020B0604030504040204" pitchFamily="34" charset="0"/>
              </a:rPr>
              <a:t>Qiaotou</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Sichuan </a:t>
            </a:r>
            <a:r>
              <a:rPr lang="en-IN" b="0" i="0" dirty="0" err="1">
                <a:solidFill>
                  <a:srgbClr val="5E5E5E"/>
                </a:solidFill>
                <a:effectLst/>
                <a:latin typeface="Verdana" panose="020B0604030504040204" pitchFamily="34" charset="0"/>
              </a:rPr>
              <a:t>Conwee</a:t>
            </a:r>
            <a:r>
              <a:rPr lang="en-IN" b="0" i="0" dirty="0">
                <a:solidFill>
                  <a:srgbClr val="5E5E5E"/>
                </a:solidFill>
                <a:effectLst/>
                <a:latin typeface="Verdana" panose="020B0604030504040204" pitchFamily="34" charset="0"/>
              </a:rPr>
              <a:t> Food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Sichuan </a:t>
            </a:r>
            <a:r>
              <a:rPr lang="en-IN" b="0" i="0" dirty="0" err="1">
                <a:solidFill>
                  <a:srgbClr val="5E5E5E"/>
                </a:solidFill>
                <a:effectLst/>
                <a:latin typeface="Verdana" panose="020B0604030504040204" pitchFamily="34" charset="0"/>
              </a:rPr>
              <a:t>Zhuanyi</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Sichuan </a:t>
            </a:r>
            <a:r>
              <a:rPr lang="en-IN" b="0" i="0" dirty="0" err="1">
                <a:solidFill>
                  <a:srgbClr val="5E5E5E"/>
                </a:solidFill>
                <a:effectLst/>
                <a:latin typeface="Verdana" panose="020B0604030504040204" pitchFamily="34" charset="0"/>
              </a:rPr>
              <a:t>Yuanfang</a:t>
            </a:r>
            <a:r>
              <a:rPr lang="en-IN" b="0" i="0" dirty="0">
                <a:solidFill>
                  <a:srgbClr val="5E5E5E"/>
                </a:solidFill>
                <a:effectLst/>
                <a:latin typeface="Verdana" panose="020B0604030504040204" pitchFamily="34" charset="0"/>
              </a:rPr>
              <a:t> </a:t>
            </a:r>
            <a:r>
              <a:rPr lang="en-IN" b="0" i="0" dirty="0" err="1">
                <a:solidFill>
                  <a:srgbClr val="5E5E5E"/>
                </a:solidFill>
                <a:effectLst/>
                <a:latin typeface="Verdana" panose="020B0604030504040204" pitchFamily="34" charset="0"/>
              </a:rPr>
              <a:t>Yuntian</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endParaRPr lang="en-IN" dirty="0"/>
          </a:p>
        </p:txBody>
      </p:sp>
    </p:spTree>
    <p:extLst>
      <p:ext uri="{BB962C8B-B14F-4D97-AF65-F5344CB8AC3E}">
        <p14:creationId xmlns:p14="http://schemas.microsoft.com/office/powerpoint/2010/main" val="899335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5509</TotalTime>
  <Words>1293</Words>
  <Application>Microsoft Office PowerPoint</Application>
  <PresentationFormat>Widescreen</PresentationFormat>
  <Paragraphs>72</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496</cp:revision>
  <dcterms:created xsi:type="dcterms:W3CDTF">2017-04-19T06:29:38Z</dcterms:created>
  <dcterms:modified xsi:type="dcterms:W3CDTF">2023-09-28T10:51:55Z</dcterms:modified>
</cp:coreProperties>
</file>