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2"/>
  </p:notesMasterIdLst>
  <p:handoutMasterIdLst>
    <p:handoutMasterId r:id="rId13"/>
  </p:handoutMasterIdLst>
  <p:sldIdLst>
    <p:sldId id="257" r:id="rId3"/>
    <p:sldId id="312" r:id="rId4"/>
    <p:sldId id="299" r:id="rId5"/>
    <p:sldId id="269" r:id="rId6"/>
    <p:sldId id="307" r:id="rId7"/>
    <p:sldId id="313" r:id="rId8"/>
    <p:sldId id="314" r:id="rId9"/>
    <p:sldId id="315" r:id="rId10"/>
    <p:sldId id="29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27-10-2023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10/27/2023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10/27/2023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10/27/2023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10/27/2023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10/27/2023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10/27/2023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10/27/2023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small-launch-vehicle-market?utm_source=Manjeet+Free+27+oct&amp;utm_medium=Manjeet" TargetMode="External"/><Relationship Id="rId2" Type="http://schemas.openxmlformats.org/officeDocument/2006/relationships/hyperlink" Target="https://www.marketstatsville.com/small-launch-vehicle-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small-launch-vehicle-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ww.marketstatsville.com/table-of-content/small-launch-vehicle-market"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www.marketstatsville.com/small-launch-vehicle-market"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3907074"/>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Small Launch Vehicle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Small Launch Vehicle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Small Launch Vehicle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408947"/>
            <a:ext cx="11624044" cy="5078313"/>
          </a:xfrm>
          <a:prstGeom prst="rect">
            <a:avLst/>
          </a:prstGeom>
          <a:noFill/>
        </p:spPr>
        <p:txBody>
          <a:bodyPr wrap="square">
            <a:spAutoFit/>
          </a:bodyPr>
          <a:lstStyle/>
          <a:p>
            <a:pPr algn="l"/>
            <a:r>
              <a:rPr lang="en-US" b="0" i="0" dirty="0">
                <a:solidFill>
                  <a:srgbClr val="000000"/>
                </a:solidFill>
                <a:effectLst/>
                <a:latin typeface="Verdana" panose="020B0604030504040204" pitchFamily="34" charset="0"/>
              </a:rPr>
              <a:t>Small Launch Vehicle Market by Payload Range (&lt;20 kg, 21-150 kg, 151-500 kg, 501-1200 kg, 1,201-2,200 kg), by Platform Type (Land, Air, Sea, Balloon), by Propellant Type (Solid, Liquid, Hybrid), by End User (Defense, Commercial, Government, Academic, Non-Profit Organizations), by Region – Global Share and Forecast to 2030</a:t>
            </a:r>
          </a:p>
          <a:p>
            <a:pPr algn="l"/>
            <a:endParaRPr lang="en-US" dirty="0">
              <a:solidFill>
                <a:srgbClr val="000000"/>
              </a:solidFill>
              <a:latin typeface="Verdana" panose="020B0604030504040204" pitchFamily="34" charset="0"/>
            </a:endParaRPr>
          </a:p>
          <a:p>
            <a:pPr algn="l" fontAlgn="base"/>
            <a:r>
              <a:rPr lang="en-US" b="0" i="0" dirty="0">
                <a:solidFill>
                  <a:srgbClr val="5E5E5E"/>
                </a:solidFill>
                <a:effectLst/>
                <a:latin typeface="Verdana" panose="020B0604030504040204" pitchFamily="34" charset="0"/>
              </a:rPr>
              <a:t>According to the Market Statsville Group (MSG), the </a:t>
            </a:r>
            <a:r>
              <a:rPr lang="en-US" b="0" i="0" u="none" strike="noStrike" dirty="0">
                <a:solidFill>
                  <a:srgbClr val="003D78"/>
                </a:solidFill>
                <a:effectLst/>
                <a:latin typeface="Verdana" panose="020B0604030504040204" pitchFamily="34" charset="0"/>
                <a:hlinkClick r:id="rId2"/>
              </a:rPr>
              <a:t>global small launch vehicle market</a:t>
            </a:r>
            <a:r>
              <a:rPr lang="en-US" b="1" i="0" dirty="0">
                <a:solidFill>
                  <a:srgbClr val="5E5E5E"/>
                </a:solidFill>
                <a:effectLst/>
                <a:latin typeface="Verdana" panose="020B0604030504040204" pitchFamily="34" charset="0"/>
              </a:rPr>
              <a:t> </a:t>
            </a:r>
            <a:r>
              <a:rPr lang="en-US" b="0" i="0" dirty="0">
                <a:solidFill>
                  <a:srgbClr val="5E5E5E"/>
                </a:solidFill>
                <a:effectLst/>
                <a:latin typeface="Verdana" panose="020B0604030504040204" pitchFamily="34" charset="0"/>
              </a:rPr>
              <a:t>size is expected to grow from </a:t>
            </a:r>
            <a:r>
              <a:rPr lang="en-US" b="1" i="0" dirty="0">
                <a:solidFill>
                  <a:srgbClr val="5E5E5E"/>
                </a:solidFill>
                <a:effectLst/>
                <a:latin typeface="Verdana" panose="020B0604030504040204" pitchFamily="34" charset="0"/>
              </a:rPr>
              <a:t>USD 1,053.6 million in 2021</a:t>
            </a:r>
            <a:r>
              <a:rPr lang="en-US" b="0" i="0" dirty="0">
                <a:solidFill>
                  <a:srgbClr val="5E5E5E"/>
                </a:solidFill>
                <a:effectLst/>
                <a:latin typeface="Verdana" panose="020B0604030504040204" pitchFamily="34" charset="0"/>
              </a:rPr>
              <a:t> to </a:t>
            </a:r>
            <a:r>
              <a:rPr lang="en-US" b="1" i="0" dirty="0">
                <a:solidFill>
                  <a:srgbClr val="5E5E5E"/>
                </a:solidFill>
                <a:effectLst/>
                <a:latin typeface="Verdana" panose="020B0604030504040204" pitchFamily="34" charset="0"/>
              </a:rPr>
              <a:t>USD 3,139.9 million by 2030</a:t>
            </a:r>
            <a:r>
              <a:rPr lang="en-US" b="0" i="0" dirty="0">
                <a:solidFill>
                  <a:srgbClr val="5E5E5E"/>
                </a:solidFill>
                <a:effectLst/>
                <a:latin typeface="Verdana" panose="020B0604030504040204" pitchFamily="34" charset="0"/>
              </a:rPr>
              <a:t>, at a </a:t>
            </a:r>
            <a:r>
              <a:rPr lang="en-US" b="1" i="0" dirty="0">
                <a:solidFill>
                  <a:srgbClr val="5E5E5E"/>
                </a:solidFill>
                <a:effectLst/>
                <a:latin typeface="Verdana" panose="020B0604030504040204" pitchFamily="34" charset="0"/>
              </a:rPr>
              <a:t>CAGR of 12.9%</a:t>
            </a:r>
            <a:r>
              <a:rPr lang="en-US" b="0" i="0" dirty="0">
                <a:solidFill>
                  <a:srgbClr val="5E5E5E"/>
                </a:solidFill>
                <a:effectLst/>
                <a:latin typeface="Verdana" panose="020B0604030504040204" pitchFamily="34" charset="0"/>
              </a:rPr>
              <a:t> from 2022 to 2030.</a:t>
            </a:r>
            <a:endParaRPr lang="en-US" b="0" i="0" dirty="0">
              <a:solidFill>
                <a:srgbClr val="5E5E5E"/>
              </a:solidFill>
              <a:effectLst/>
              <a:latin typeface="Poppins" panose="00000500000000000000" pitchFamily="2" charset="0"/>
            </a:endParaRPr>
          </a:p>
          <a:p>
            <a:br>
              <a:rPr lang="en-US" dirty="0"/>
            </a:br>
            <a:r>
              <a:rPr lang="en-US" b="0" i="0" dirty="0">
                <a:solidFill>
                  <a:srgbClr val="5E5E5E"/>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a:t>
            </a:r>
          </a:p>
          <a:p>
            <a:endParaRPr lang="en-US" dirty="0">
              <a:solidFill>
                <a:srgbClr val="5E5E5E"/>
              </a:solidFill>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003D78"/>
                </a:solidFill>
                <a:effectLst/>
                <a:latin typeface="Verdana" panose="020B0604030504040204" pitchFamily="34" charset="0"/>
                <a:hlinkClick r:id="rId3"/>
              </a:rPr>
              <a:t>https://www.marketstatsville.com/request-sample/small-launch-vehicle-market?utm_source=Manjeet+Free+27+oct&amp;utm_medium=Manjeet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DB472A-1728-A9A1-1E6D-F518A883BD4E}"/>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7CD132D9-504B-776D-A0EB-ECE6D81F2FB2}"/>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237557B2-9546-82B2-3710-B8CFCF9363AE}"/>
              </a:ext>
            </a:extLst>
          </p:cNvPr>
          <p:cNvSpPr txBox="1"/>
          <p:nvPr/>
        </p:nvSpPr>
        <p:spPr>
          <a:xfrm>
            <a:off x="335280" y="697586"/>
            <a:ext cx="11521440" cy="5909310"/>
          </a:xfrm>
          <a:prstGeom prst="rect">
            <a:avLst/>
          </a:prstGeom>
          <a:noFill/>
        </p:spPr>
        <p:txBody>
          <a:bodyPr wrap="square">
            <a:spAutoFit/>
          </a:bodyPr>
          <a:lstStyle/>
          <a:p>
            <a:pPr algn="l" fontAlgn="base"/>
            <a:r>
              <a:rPr lang="en-IN" b="1" i="0" dirty="0">
                <a:solidFill>
                  <a:srgbClr val="5E5E5E"/>
                </a:solidFill>
                <a:effectLst/>
                <a:latin typeface="Verdana" panose="020B0604030504040204" pitchFamily="34" charset="0"/>
              </a:rPr>
              <a:t>Direct Purchase Report: </a:t>
            </a:r>
            <a:r>
              <a:rPr lang="en-IN" b="1" i="0" u="none" strike="noStrike" dirty="0">
                <a:solidFill>
                  <a:srgbClr val="003D78"/>
                </a:solidFill>
                <a:effectLst/>
                <a:latin typeface="Verdana" panose="020B0604030504040204" pitchFamily="34" charset="0"/>
                <a:hlinkClick r:id="rId2"/>
              </a:rPr>
              <a:t>https://www.marketstatsville.com/buy-now/small-launch-vehicle-market?opt=3338</a:t>
            </a:r>
            <a:r>
              <a:rPr lang="en-IN" b="1" i="0" dirty="0">
                <a:solidFill>
                  <a:srgbClr val="5E5E5E"/>
                </a:solidFill>
                <a:effectLst/>
                <a:latin typeface="Verdana" panose="020B0604030504040204" pitchFamily="34" charset="0"/>
              </a:rPr>
              <a:t> </a:t>
            </a:r>
          </a:p>
          <a:p>
            <a:pPr algn="l" fontAlgn="base"/>
            <a:endParaRPr lang="en-IN" b="0" i="0" dirty="0">
              <a:solidFill>
                <a:srgbClr val="5E5E5E"/>
              </a:solidFill>
              <a:effectLst/>
              <a:latin typeface="Verdana" panose="020B0604030504040204" pitchFamily="34" charset="0"/>
            </a:endParaRPr>
          </a:p>
          <a:p>
            <a:pPr algn="l" fontAlgn="base"/>
            <a:r>
              <a:rPr lang="en-IN" b="0" i="0" u="none" strike="noStrike" dirty="0">
                <a:solidFill>
                  <a:srgbClr val="1C1C1C"/>
                </a:solidFill>
                <a:effectLst/>
                <a:latin typeface="Verdana" panose="020B0604030504040204" pitchFamily="34" charset="0"/>
              </a:rPr>
              <a:t>Scope of the Global Small Launch Vehicle Market</a:t>
            </a:r>
            <a:endParaRPr lang="en-IN" b="1" i="0" dirty="0">
              <a:solidFill>
                <a:srgbClr val="1C1C1C"/>
              </a:solidFill>
              <a:effectLst/>
              <a:latin typeface="Verdana" panose="020B0604030504040204" pitchFamily="34" charset="0"/>
            </a:endParaRPr>
          </a:p>
          <a:p>
            <a:pPr algn="l" fontAlgn="base"/>
            <a:r>
              <a:rPr lang="en-IN" b="1" i="0" dirty="0">
                <a:solidFill>
                  <a:srgbClr val="1C1C1C"/>
                </a:solidFill>
                <a:effectLst/>
                <a:latin typeface="Verdana" panose="020B0604030504040204" pitchFamily="34" charset="0"/>
              </a:rPr>
              <a:t>By Payload Range Outlook (Sales, USD Million, 2017-2030)</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&lt;20 kg</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21-150 kg</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151-500 kg</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501-1200 kg</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1,201-2,200 kg</a:t>
            </a:r>
          </a:p>
          <a:p>
            <a:pPr algn="l" fontAlgn="base">
              <a:buFont typeface="Arial" panose="020B0604020202020204" pitchFamily="34" charset="0"/>
              <a:buChar char="•"/>
            </a:pPr>
            <a:endParaRPr lang="en-IN" b="0" i="0" dirty="0">
              <a:solidFill>
                <a:srgbClr val="5E5E5E"/>
              </a:solidFill>
              <a:effectLst/>
              <a:latin typeface="Verdana" panose="020B0604030504040204" pitchFamily="34" charset="0"/>
            </a:endParaRPr>
          </a:p>
          <a:p>
            <a:pPr algn="l" fontAlgn="base"/>
            <a:r>
              <a:rPr lang="en-IN" b="1" i="0" dirty="0">
                <a:solidFill>
                  <a:srgbClr val="1C1C1C"/>
                </a:solidFill>
                <a:effectLst/>
                <a:latin typeface="Verdana" panose="020B0604030504040204" pitchFamily="34" charset="0"/>
              </a:rPr>
              <a:t> By Platform Type Outlook (Sales, USD Million, 2017-2030)</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Land</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Air</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Sea</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Balloon</a:t>
            </a:r>
          </a:p>
          <a:p>
            <a:pPr algn="l" fontAlgn="base">
              <a:buFont typeface="Arial" panose="020B0604020202020204" pitchFamily="34" charset="0"/>
              <a:buChar char="•"/>
            </a:pPr>
            <a:endParaRPr lang="en-IN" b="0" i="0" dirty="0">
              <a:solidFill>
                <a:srgbClr val="5E5E5E"/>
              </a:solidFill>
              <a:effectLst/>
              <a:latin typeface="Verdana" panose="020B0604030504040204" pitchFamily="34" charset="0"/>
            </a:endParaRPr>
          </a:p>
          <a:p>
            <a:pPr algn="l" fontAlgn="base"/>
            <a:r>
              <a:rPr lang="en-IN" b="1" i="0" dirty="0">
                <a:solidFill>
                  <a:srgbClr val="1C1C1C"/>
                </a:solidFill>
                <a:effectLst/>
                <a:latin typeface="Verdana" panose="020B0604030504040204" pitchFamily="34" charset="0"/>
              </a:rPr>
              <a:t>By Propellant Type Outlook (Sales, USD Million, 2017-2030)</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Solid</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Liquid</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Hybrid</a:t>
            </a:r>
          </a:p>
        </p:txBody>
      </p:sp>
    </p:spTree>
    <p:extLst>
      <p:ext uri="{BB962C8B-B14F-4D97-AF65-F5344CB8AC3E}">
        <p14:creationId xmlns:p14="http://schemas.microsoft.com/office/powerpoint/2010/main" val="2004002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20F27C-C006-3756-6888-958D6F6261CC}"/>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8DC295F7-6846-307F-F326-185D38F91F7F}"/>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F3A52E44-9F10-7BA2-2D19-702385D69142}"/>
              </a:ext>
            </a:extLst>
          </p:cNvPr>
          <p:cNvSpPr txBox="1"/>
          <p:nvPr/>
        </p:nvSpPr>
        <p:spPr>
          <a:xfrm>
            <a:off x="349347" y="296988"/>
            <a:ext cx="11493305" cy="6186309"/>
          </a:xfrm>
          <a:prstGeom prst="rect">
            <a:avLst/>
          </a:prstGeom>
          <a:noFill/>
        </p:spPr>
        <p:txBody>
          <a:bodyPr wrap="square">
            <a:spAutoFit/>
          </a:bodyPr>
          <a:lstStyle/>
          <a:p>
            <a:pPr algn="l" fontAlgn="base"/>
            <a:r>
              <a:rPr lang="en-US" b="1" i="0" dirty="0">
                <a:solidFill>
                  <a:srgbClr val="1C1C1C"/>
                </a:solidFill>
                <a:effectLst/>
                <a:latin typeface="Verdana" panose="020B0604030504040204" pitchFamily="34" charset="0"/>
              </a:rPr>
              <a:t>By End User Outlook (Sales, USD Million, 2017-2030)</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Defense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Commercial</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Government</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Academic</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Non-Profit Organizations</a:t>
            </a:r>
          </a:p>
          <a:p>
            <a:pPr algn="l" fontAlgn="base"/>
            <a:br>
              <a:rPr lang="en-US" dirty="0"/>
            </a:br>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003D78"/>
                </a:solidFill>
                <a:effectLst/>
                <a:latin typeface="Verdana" panose="020B0604030504040204" pitchFamily="34" charset="0"/>
                <a:hlinkClick r:id="rId2"/>
              </a:rPr>
              <a:t>https://www.marketstatsville.com/table-of-content/small-launch-vehicle-market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fontAlgn="base"/>
            <a:br>
              <a:rPr lang="en-US" dirty="0"/>
            </a:br>
            <a:r>
              <a:rPr lang="en-IN" b="1" dirty="0">
                <a:solidFill>
                  <a:srgbClr val="1C1C1C"/>
                </a:solidFill>
                <a:effectLst/>
                <a:latin typeface="Verdana" panose="020B0604030504040204" pitchFamily="34" charset="0"/>
              </a:rPr>
              <a:t>Major key players in the global Small Launch Vehicle market are:</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Arianespace</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Astra Space, Inc.</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Galactic Energy (Beijing) Space Technology Co., LTD.</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China Aerospace Science and Technology Corporation (CASC)</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IHI Aerospace Co. Ltd.</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Interorbital System</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Israel Aerospace Industries Ltd.</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Northrop Grumman Corporation</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Rocket Lab USA, Inc.</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ABL Space Systems</a:t>
            </a:r>
            <a:br>
              <a:rPr lang="en-IN" b="0" dirty="0">
                <a:effectLst/>
                <a:latin typeface="Verdana" panose="020B0604030504040204" pitchFamily="34" charset="0"/>
              </a:rPr>
            </a:br>
            <a:endParaRPr lang="en-IN" dirty="0"/>
          </a:p>
        </p:txBody>
      </p:sp>
    </p:spTree>
    <p:extLst>
      <p:ext uri="{BB962C8B-B14F-4D97-AF65-F5344CB8AC3E}">
        <p14:creationId xmlns:p14="http://schemas.microsoft.com/office/powerpoint/2010/main" val="1821404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4AC644-C7FF-88E3-8169-3E8BA24FF924}"/>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BEDDA8EC-D851-0345-A70D-79AF350B4D81}"/>
              </a:ext>
            </a:extLst>
          </p:cNvPr>
          <p:cNvSpPr>
            <a:spLocks noGrp="1"/>
          </p:cNvSpPr>
          <p:nvPr>
            <p:ph type="sldNum" sz="quarter" idx="12"/>
          </p:nvPr>
        </p:nvSpPr>
        <p:spPr/>
        <p:txBody>
          <a:bodyPr/>
          <a:lstStyle/>
          <a:p>
            <a:fld id="{03206E70-9524-410D-AE9B-78D656EAA14D}" type="slidenum">
              <a:rPr lang="en-US" smtClean="0"/>
              <a:pPr/>
              <a:t>8</a:t>
            </a:fld>
            <a:endParaRPr lang="en-US" dirty="0"/>
          </a:p>
        </p:txBody>
      </p:sp>
      <p:sp>
        <p:nvSpPr>
          <p:cNvPr id="5" name="TextBox 4">
            <a:extLst>
              <a:ext uri="{FF2B5EF4-FFF2-40B4-BE49-F238E27FC236}">
                <a16:creationId xmlns:a16="http://schemas.microsoft.com/office/drawing/2014/main" id="{DDA3A67D-BE0E-A282-E47F-4F095975B178}"/>
              </a:ext>
            </a:extLst>
          </p:cNvPr>
          <p:cNvSpPr txBox="1"/>
          <p:nvPr/>
        </p:nvSpPr>
        <p:spPr>
          <a:xfrm>
            <a:off x="295422" y="797064"/>
            <a:ext cx="11591778" cy="4524315"/>
          </a:xfrm>
          <a:prstGeom prst="rect">
            <a:avLst/>
          </a:prstGeom>
          <a:noFill/>
        </p:spPr>
        <p:txBody>
          <a:bodyPr wrap="square">
            <a:spAutoFit/>
          </a:bodyPr>
          <a:lstStyle/>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Agnikul</a:t>
            </a:r>
            <a:r>
              <a:rPr lang="en-IN" b="0" i="0" dirty="0">
                <a:solidFill>
                  <a:srgbClr val="5E5E5E"/>
                </a:solidFill>
                <a:effectLst/>
                <a:latin typeface="Verdana" panose="020B0604030504040204" pitchFamily="34" charset="0"/>
              </a:rPr>
              <a:t> Cosmos Private Limited</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CubeCab</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EUROCKOT Launch Services GmbH</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Firefly Aerospace Inc.</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Gilmour Space Technologies</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HyImpulse</a:t>
            </a:r>
            <a:r>
              <a:rPr lang="en-IN" b="0" i="0" dirty="0">
                <a:solidFill>
                  <a:srgbClr val="5E5E5E"/>
                </a:solidFill>
                <a:effectLst/>
                <a:latin typeface="Verdana" panose="020B0604030504040204" pitchFamily="34" charset="0"/>
              </a:rPr>
              <a:t> Technologies GmbH</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Orbex</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PLD Space</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Skyroot</a:t>
            </a:r>
            <a:r>
              <a:rPr lang="en-IN" b="0" i="0" dirty="0">
                <a:solidFill>
                  <a:srgbClr val="5E5E5E"/>
                </a:solidFill>
                <a:effectLst/>
                <a:latin typeface="Verdana" panose="020B0604030504040204" pitchFamily="34" charset="0"/>
              </a:rPr>
              <a:t> Aerospace Private Limited</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Virgin Orbit</a:t>
            </a:r>
          </a:p>
          <a:p>
            <a:pPr algn="l" fontAlgn="base">
              <a:buFont typeface="Arial" panose="020B0604020202020204" pitchFamily="34" charset="0"/>
              <a:buChar char="•"/>
            </a:pPr>
            <a:endParaRPr lang="en-IN" b="0" i="0" dirty="0">
              <a:solidFill>
                <a:srgbClr val="5E5E5E"/>
              </a:solidFill>
              <a:effectLst/>
              <a:latin typeface="Verdana" panose="020B0604030504040204" pitchFamily="34" charset="0"/>
            </a:endParaRPr>
          </a:p>
          <a:p>
            <a:pPr algn="l" fontAlgn="base"/>
            <a:r>
              <a:rPr lang="en-IN" b="0" i="0" dirty="0">
                <a:solidFill>
                  <a:srgbClr val="5E5E5E"/>
                </a:solidFill>
                <a:effectLst/>
                <a:latin typeface="Verdana" panose="020B0604030504040204" pitchFamily="34" charset="0"/>
              </a:rPr>
              <a:t>(Note: we include the maximum-to-maximum top/key companies in the final report with the recent development, partnership, and acquisition of the companies.)</a:t>
            </a:r>
          </a:p>
          <a:p>
            <a:pPr algn="l" fontAlgn="base"/>
            <a:endParaRPr lang="en-IN" b="0" i="0" dirty="0">
              <a:solidFill>
                <a:srgbClr val="5E5E5E"/>
              </a:solidFill>
              <a:effectLst/>
              <a:latin typeface="Verdana" panose="020B0604030504040204" pitchFamily="34" charset="0"/>
            </a:endParaRPr>
          </a:p>
          <a:p>
            <a:pPr algn="l" fontAlgn="base"/>
            <a:r>
              <a:rPr lang="en-IN" b="1" i="0" dirty="0">
                <a:solidFill>
                  <a:srgbClr val="5E5E5E"/>
                </a:solidFill>
                <a:effectLst/>
                <a:latin typeface="Verdana" panose="020B0604030504040204" pitchFamily="34" charset="0"/>
              </a:rPr>
              <a:t>Request For Report Description: </a:t>
            </a:r>
            <a:r>
              <a:rPr lang="en-IN" b="1" i="0" u="none" strike="noStrike" dirty="0">
                <a:solidFill>
                  <a:srgbClr val="003D78"/>
                </a:solidFill>
                <a:effectLst/>
                <a:latin typeface="Verdana" panose="020B0604030504040204" pitchFamily="34" charset="0"/>
                <a:hlinkClick r:id="rId2"/>
              </a:rPr>
              <a:t>https://www.marketstatsville.com/small-launch-vehicle-market</a:t>
            </a:r>
            <a:r>
              <a:rPr lang="en-IN" b="1" i="0" dirty="0">
                <a:solidFill>
                  <a:srgbClr val="5E5E5E"/>
                </a:solidFill>
                <a:effectLst/>
                <a:latin typeface="Verdana" panose="020B0604030504040204" pitchFamily="34" charset="0"/>
              </a:rPr>
              <a:t> </a:t>
            </a:r>
            <a:endParaRPr lang="en-IN"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21174571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5687</TotalTime>
  <Words>1437</Words>
  <Application>Microsoft Office PowerPoint</Application>
  <PresentationFormat>Widescreen</PresentationFormat>
  <Paragraphs>96</Paragraphs>
  <Slides>9</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9</vt:i4>
      </vt:variant>
    </vt:vector>
  </HeadingPairs>
  <TitlesOfParts>
    <vt:vector size="23" baseType="lpstr">
      <vt:lpstr>Arial</vt:lpstr>
      <vt:lpstr>Calibri</vt:lpstr>
      <vt:lpstr>Calibri (Body)</vt:lpstr>
      <vt:lpstr>Calibri Light</vt:lpstr>
      <vt:lpstr>IBMPlexSans</vt:lpstr>
      <vt:lpstr>Poppins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547</cp:revision>
  <dcterms:created xsi:type="dcterms:W3CDTF">2017-04-19T06:29:38Z</dcterms:created>
  <dcterms:modified xsi:type="dcterms:W3CDTF">2023-10-27T11:42:01Z</dcterms:modified>
</cp:coreProperties>
</file>