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27-09-2023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9/27/2023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9/27/2023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9/27/2023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3" Type="http://schemas.openxmlformats.org/officeDocument/2006/relationships/hyperlink" Target="https://www.marketstatsville.com/request-sample/smart-grid-data-analytics-market" TargetMode="External"/><Relationship Id="rId2" Type="http://schemas.openxmlformats.org/officeDocument/2006/relationships/hyperlink" Target="https://www.marketstatsville.com/smart-grid-data-analytic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smart-grid-data-analytic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auto-grid.com/" TargetMode="External"/><Relationship Id="rId2" Type="http://schemas.openxmlformats.org/officeDocument/2006/relationships/hyperlink" Target="https://www.marketstatsville.com/table-of-content/smart-grid-data-analytics-market" TargetMode="External"/><Relationship Id="rId1" Type="http://schemas.openxmlformats.org/officeDocument/2006/relationships/slideLayout" Target="../slideLayouts/slideLayout7.xml"/><Relationship Id="rId6" Type="http://schemas.openxmlformats.org/officeDocument/2006/relationships/hyperlink" Target="https://www.marketstatsville.com/smart-grid-data-analytics-market" TargetMode="External"/><Relationship Id="rId5" Type="http://schemas.openxmlformats.org/officeDocument/2006/relationships/hyperlink" Target="https://www.google.com/aclk?sa=l&amp;ai=DChcSEwjzkO2Fq8__AhWEk2YCHczlADgYABAAGgJzbQ&amp;sig=AOD64_2KoT2djgWnVNTvDGoYjbfepYcQSA&amp;q&amp;adurl&amp;ved=2ahUKEwifneSFq8__AhXxumMGHYzEDhsQ0Qx6BAgDEAE" TargetMode="External"/><Relationship Id="rId4" Type="http://schemas.openxmlformats.org/officeDocument/2006/relationships/hyperlink" Target="https://www.ge.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107995" y="4584027"/>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Smart Grid Data Analytics Market </a:t>
            </a:r>
            <a:r>
              <a:rPr lang="en-US" sz="4760" b="1" dirty="0">
                <a:solidFill>
                  <a:srgbClr val="92D050"/>
                </a:solidFill>
                <a:latin typeface="Calibri (Body)"/>
                <a:ea typeface="Roboto Condensed Light" panose="020B0604020202020204" charset="0"/>
              </a:rPr>
              <a:t>Report Opportunities, and Forecast By 2030</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2022-2030</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Smart Grid Data Analytics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Smart Grid Data Analytics Market 2022 Industry Size, Regions, Emerging Trends, Growth Insights, Opportunities, and Forecast By 2030</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5078313"/>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Smart Grid Data Analytics Market by Deployment (Cloud-based and On-premise), by Solution (Transmission and Distribution Network, Metering, and Customer Analytics), by Application, by End-Users, by Region – Global Share and Forecast to 2030</a:t>
            </a:r>
          </a:p>
          <a:p>
            <a:pPr algn="l" fontAlgn="base"/>
            <a:endParaRPr lang="en-US" b="0" i="0" dirty="0">
              <a:solidFill>
                <a:srgbClr val="5E5E5E"/>
              </a:solidFill>
              <a:effectLst/>
              <a:latin typeface="Poppins" panose="00000500000000000000" pitchFamily="2" charset="0"/>
            </a:endParaRPr>
          </a:p>
          <a:p>
            <a:pPr algn="l"/>
            <a:r>
              <a:rPr lang="en-US" b="0" i="0" dirty="0">
                <a:solidFill>
                  <a:srgbClr val="5E5E5E"/>
                </a:solidFill>
                <a:effectLst/>
                <a:latin typeface="Verdana" panose="020B0604030504040204" pitchFamily="34" charset="0"/>
              </a:rPr>
              <a:t>The </a:t>
            </a:r>
            <a:r>
              <a:rPr lang="en-US" b="0" i="0" u="none" strike="noStrike" dirty="0">
                <a:solidFill>
                  <a:srgbClr val="EF4D1C"/>
                </a:solidFill>
                <a:effectLst/>
                <a:latin typeface="Verdana" panose="020B0604030504040204" pitchFamily="34" charset="0"/>
                <a:hlinkClick r:id="rId2"/>
              </a:rPr>
              <a:t>global smart grid data analytics market</a:t>
            </a:r>
            <a:r>
              <a:rPr lang="en-US" b="0" i="0" dirty="0">
                <a:solidFill>
                  <a:srgbClr val="5E5E5E"/>
                </a:solidFill>
                <a:effectLst/>
                <a:latin typeface="Verdana" panose="020B0604030504040204" pitchFamily="34" charset="0"/>
              </a:rPr>
              <a:t> was valued at USD 2,951.6 million in 2021 and is expected to reach USD 7,681.5 million by 2030, registering a CAGR of 12.7% from 2022 to 2030.</a:t>
            </a:r>
          </a:p>
          <a:p>
            <a:pPr algn="l"/>
            <a:endParaRPr lang="en-US" dirty="0">
              <a:solidFill>
                <a:srgbClr val="5E5E5E"/>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a:t>
            </a:r>
          </a:p>
          <a:p>
            <a:pPr algn="l" fontAlgn="base"/>
            <a:endParaRPr lang="en-US" dirty="0">
              <a:solidFill>
                <a:srgbClr val="5E5E5E"/>
              </a:solidFill>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3"/>
              </a:rPr>
              <a:t>https://www.marketstatsville.com/request-sample/smart-grid-data-analytics-market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B9F724-F7A4-0ABF-D06C-D0DF1BFF6774}"/>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5E54C256-C5F2-87D6-7B82-1F63BDE0A950}"/>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54BB7E33-B987-D732-B8EB-EB43C6EB5CF4}"/>
              </a:ext>
            </a:extLst>
          </p:cNvPr>
          <p:cNvSpPr txBox="1"/>
          <p:nvPr/>
        </p:nvSpPr>
        <p:spPr>
          <a:xfrm>
            <a:off x="370449" y="522242"/>
            <a:ext cx="11451102" cy="5909310"/>
          </a:xfrm>
          <a:prstGeom prst="rect">
            <a:avLst/>
          </a:prstGeom>
          <a:noFill/>
        </p:spPr>
        <p:txBody>
          <a:bodyPr wrap="square">
            <a:spAutoFit/>
          </a:bodyPr>
          <a:lstStyle/>
          <a:p>
            <a:pPr algn="l" fontAlgn="base"/>
            <a:r>
              <a:rPr lang="en-US" b="0" i="0" dirty="0">
                <a:solidFill>
                  <a:srgbClr val="5E5E5E"/>
                </a:solidFill>
                <a:effectLst/>
                <a:latin typeface="Verdana" panose="020B0604030504040204" pitchFamily="34" charset="0"/>
              </a:rPr>
              <a:t> </a:t>
            </a:r>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https://www.marketstatsville.com/buy-now/smart-grid-data-analytics-market?opt=3338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Smart Grid Data Analytics Market</a:t>
            </a:r>
          </a:p>
          <a:p>
            <a:pPr algn="l" fontAlgn="base"/>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Deployment Outlook (Sales/Revenue,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Cloud-based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On-premise</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Solution Outlook (Sales/Revenue,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Transmission and Distribution (T&amp;D) Network</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Metering</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Customer Analytics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(Sales/Revenue,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Advanced Metering Infrastructure Analysis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Demand Response Analysis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Grid Optimization Analysis</a:t>
            </a:r>
          </a:p>
          <a:p>
            <a:pPr algn="l" fontAlgn="base"/>
            <a:r>
              <a:rPr lang="en-US" b="1" i="0" dirty="0">
                <a:solidFill>
                  <a:srgbClr val="1C1C1C"/>
                </a:solidFill>
                <a:effectLst/>
                <a:latin typeface="Verdana" panose="020B0604030504040204" pitchFamily="34" charset="0"/>
              </a:rPr>
              <a:t>By End-Users Outlook (Sales/Revenue, USD Million,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Private Sector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Public Sector</a:t>
            </a:r>
          </a:p>
        </p:txBody>
      </p:sp>
    </p:spTree>
    <p:extLst>
      <p:ext uri="{BB962C8B-B14F-4D97-AF65-F5344CB8AC3E}">
        <p14:creationId xmlns:p14="http://schemas.microsoft.com/office/powerpoint/2010/main" val="3794355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118810-66B9-283C-E296-0CD7C74EA346}"/>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D0C4875-C114-43C8-1E2A-72BC8D363CF4}"/>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A82BB776-CABF-B025-F52F-5434EAB7E2AD}"/>
              </a:ext>
            </a:extLst>
          </p:cNvPr>
          <p:cNvSpPr txBox="1"/>
          <p:nvPr/>
        </p:nvSpPr>
        <p:spPr>
          <a:xfrm>
            <a:off x="363415" y="612844"/>
            <a:ext cx="11465169" cy="5078313"/>
          </a:xfrm>
          <a:prstGeom prst="rect">
            <a:avLst/>
          </a:prstGeom>
          <a:noFill/>
        </p:spPr>
        <p:txBody>
          <a:bodyPr wrap="square">
            <a:spAutoFit/>
          </a:bodyPr>
          <a:lstStyle/>
          <a:p>
            <a:pPr algn="l" fontAlgn="base"/>
            <a:r>
              <a:rPr lang="en-US" b="0" i="0" dirty="0">
                <a:solidFill>
                  <a:srgbClr val="5E5E5E"/>
                </a:solidFill>
                <a:effectLst/>
                <a:latin typeface="Verdana" panose="020B0604030504040204" pitchFamily="34" charset="0"/>
              </a:rPr>
              <a:t> </a:t>
            </a:r>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https://www.marketstatsville.com/table-of-content/smart-grid-data-analytics-market</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Smart Grid Data Analytics market are:</a:t>
            </a:r>
          </a:p>
          <a:p>
            <a:pPr algn="l" fontAlgn="base"/>
            <a:endParaRPr lang="en-US" b="1" i="0" dirty="0">
              <a:solidFill>
                <a:srgbClr val="1C1C1C"/>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The smart grid data analytics market is mildly concentrated in nature with few numbers global players operating in the market such as </a:t>
            </a:r>
            <a:r>
              <a:rPr lang="en-US" b="0" i="0" u="none" strike="noStrike" dirty="0" err="1">
                <a:solidFill>
                  <a:srgbClr val="EF4D1C"/>
                </a:solidFill>
                <a:effectLst/>
                <a:latin typeface="Verdana" panose="020B0604030504040204" pitchFamily="34" charset="0"/>
                <a:hlinkClick r:id="rId3"/>
              </a:rPr>
              <a:t>AutoGrid</a:t>
            </a:r>
            <a:r>
              <a:rPr lang="en-US" b="0" i="0" u="none" strike="noStrike" dirty="0">
                <a:solidFill>
                  <a:srgbClr val="EF4D1C"/>
                </a:solidFill>
                <a:effectLst/>
                <a:latin typeface="Verdana" panose="020B0604030504040204" pitchFamily="34" charset="0"/>
                <a:hlinkClick r:id="rId3"/>
              </a:rPr>
              <a:t> Systems Inc</a:t>
            </a:r>
            <a:r>
              <a:rPr lang="en-US" b="0" i="0" dirty="0">
                <a:solidFill>
                  <a:srgbClr val="5E5E5E"/>
                </a:solidFill>
                <a:effectLst/>
                <a:latin typeface="Verdana" panose="020B0604030504040204" pitchFamily="34" charset="0"/>
              </a:rPr>
              <a:t>., </a:t>
            </a:r>
            <a:r>
              <a:rPr lang="en-US" b="0" i="0" u="none" strike="noStrike" dirty="0">
                <a:solidFill>
                  <a:srgbClr val="EF4D1C"/>
                </a:solidFill>
                <a:effectLst/>
                <a:latin typeface="Verdana" panose="020B0604030504040204" pitchFamily="34" charset="0"/>
                <a:hlinkClick r:id="rId4"/>
              </a:rPr>
              <a:t>General Electric Company</a:t>
            </a:r>
            <a:r>
              <a:rPr lang="en-US" b="0" i="0" dirty="0">
                <a:solidFill>
                  <a:srgbClr val="5E5E5E"/>
                </a:solidFill>
                <a:effectLst/>
                <a:latin typeface="Verdana" panose="020B0604030504040204" pitchFamily="34" charset="0"/>
              </a:rPr>
              <a:t>, </a:t>
            </a:r>
            <a:r>
              <a:rPr lang="en-US" b="0" i="0" u="none" strike="noStrike" dirty="0">
                <a:solidFill>
                  <a:srgbClr val="EF4D1C"/>
                </a:solidFill>
                <a:effectLst/>
                <a:latin typeface="Verdana" panose="020B0604030504040204" pitchFamily="34" charset="0"/>
                <a:hlinkClick r:id="rId5"/>
              </a:rPr>
              <a:t>IBM Corporation</a:t>
            </a:r>
            <a:r>
              <a:rPr lang="en-US" b="0" i="0" dirty="0">
                <a:solidFill>
                  <a:srgbClr val="5E5E5E"/>
                </a:solidFill>
                <a:effectLst/>
                <a:latin typeface="Verdana" panose="020B0604030504040204" pitchFamily="34" charset="0"/>
              </a:rPr>
              <a:t>, Siemens AG, </a:t>
            </a:r>
            <a:r>
              <a:rPr lang="en-US" b="0" i="0" dirty="0" err="1">
                <a:solidFill>
                  <a:srgbClr val="5E5E5E"/>
                </a:solidFill>
                <a:effectLst/>
                <a:latin typeface="Verdana" panose="020B0604030504040204" pitchFamily="34" charset="0"/>
              </a:rPr>
              <a:t>Itron</a:t>
            </a:r>
            <a:r>
              <a:rPr lang="en-US" b="0" i="0" dirty="0">
                <a:solidFill>
                  <a:srgbClr val="5E5E5E"/>
                </a:solidFill>
                <a:effectLst/>
                <a:latin typeface="Verdana" panose="020B0604030504040204" pitchFamily="34" charset="0"/>
              </a:rPr>
              <a:t> Inc., SAP SE, Tantalus System Corporation, SAS Institute Inc., Hitachi Ltd, </a:t>
            </a:r>
            <a:r>
              <a:rPr lang="en-US" b="0" i="0" dirty="0" err="1">
                <a:solidFill>
                  <a:srgbClr val="5E5E5E"/>
                </a:solidFill>
                <a:effectLst/>
                <a:latin typeface="Verdana" panose="020B0604030504040204" pitchFamily="34" charset="0"/>
              </a:rPr>
              <a:t>Uplight</a:t>
            </a:r>
            <a:r>
              <a:rPr lang="en-US" b="0" i="0" dirty="0">
                <a:solidFill>
                  <a:srgbClr val="5E5E5E"/>
                </a:solidFill>
                <a:effectLst/>
                <a:latin typeface="Verdana" panose="020B0604030504040204" pitchFamily="34" charset="0"/>
              </a:rPr>
              <a:t> Inc., Uptake Technologies Inc., Oracle Corporation, Amdocs Corporation, Landis &amp; </a:t>
            </a:r>
            <a:r>
              <a:rPr lang="en-US" b="0" i="0" dirty="0" err="1">
                <a:solidFill>
                  <a:srgbClr val="5E5E5E"/>
                </a:solidFill>
                <a:effectLst/>
                <a:latin typeface="Verdana" panose="020B0604030504040204" pitchFamily="34" charset="0"/>
              </a:rPr>
              <a:t>Gyr</a:t>
            </a:r>
            <a:r>
              <a:rPr lang="en-US" b="0" i="0" dirty="0">
                <a:solidFill>
                  <a:srgbClr val="5E5E5E"/>
                </a:solidFill>
                <a:effectLst/>
                <a:latin typeface="Verdana" panose="020B0604030504040204" pitchFamily="34" charset="0"/>
              </a:rPr>
              <a:t> Group AG, Schneider Electric SE, and </a:t>
            </a:r>
            <a:r>
              <a:rPr lang="en-US" b="0" i="0" dirty="0" err="1">
                <a:solidFill>
                  <a:srgbClr val="5E5E5E"/>
                </a:solidFill>
                <a:effectLst/>
                <a:latin typeface="Verdana" panose="020B0604030504040204" pitchFamily="34" charset="0"/>
              </a:rPr>
              <a:t>Sensus</a:t>
            </a:r>
            <a:r>
              <a:rPr lang="en-US" b="0" i="0" dirty="0">
                <a:solidFill>
                  <a:srgbClr val="5E5E5E"/>
                </a:solidFill>
                <a:effectLst/>
                <a:latin typeface="Verdana" panose="020B0604030504040204" pitchFamily="34" charset="0"/>
              </a:rPr>
              <a:t> USA Inc. (Xylem Inc.). Every company follows its business strategy to attain the maximum market share.</a:t>
            </a:r>
          </a:p>
          <a:p>
            <a:pPr algn="l" fontAlgn="base"/>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(Note: we include the maximum-to-maximum top/key companies in the final report with the recent development, partnership, and acquisition of the companies.)</a:t>
            </a:r>
          </a:p>
          <a:p>
            <a:pPr algn="l" fontAlgn="base"/>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 </a:t>
            </a:r>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6"/>
              </a:rPr>
              <a:t>https://www.marketstatsville.com/smart-grid-data-analytics-market</a:t>
            </a:r>
            <a:endParaRPr lang="en-IN" dirty="0"/>
          </a:p>
        </p:txBody>
      </p:sp>
    </p:spTree>
    <p:extLst>
      <p:ext uri="{BB962C8B-B14F-4D97-AF65-F5344CB8AC3E}">
        <p14:creationId xmlns:p14="http://schemas.microsoft.com/office/powerpoint/2010/main" val="30930288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5498</TotalTime>
  <Words>1448</Words>
  <Application>Microsoft Office PowerPoint</Application>
  <PresentationFormat>Widescreen</PresentationFormat>
  <Paragraphs>72</Paragraphs>
  <Slides>8</Slides>
  <Notes>3</Notes>
  <HiddenSlides>0</HiddenSlides>
  <MMClips>0</MMClips>
  <ScaleCrop>false</ScaleCrop>
  <HeadingPairs>
    <vt:vector size="6" baseType="variant">
      <vt:variant>
        <vt:lpstr>Fonts Used</vt:lpstr>
      </vt:variant>
      <vt:variant>
        <vt:i4>12</vt:i4>
      </vt:variant>
      <vt:variant>
        <vt:lpstr>Theme</vt:lpstr>
      </vt:variant>
      <vt:variant>
        <vt:i4>2</vt:i4>
      </vt:variant>
      <vt:variant>
        <vt:lpstr>Slide Titles</vt:lpstr>
      </vt:variant>
      <vt:variant>
        <vt:i4>8</vt:i4>
      </vt:variant>
    </vt:vector>
  </HeadingPairs>
  <TitlesOfParts>
    <vt:vector size="22" baseType="lpstr">
      <vt:lpstr>Arial</vt:lpstr>
      <vt:lpstr>Calibri</vt:lpstr>
      <vt:lpstr>Calibri (Body)</vt:lpstr>
      <vt:lpstr>Calibri Light</vt:lpstr>
      <vt:lpstr>IBMPlexSans</vt:lpstr>
      <vt:lpstr>Poppins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492</cp:revision>
  <dcterms:created xsi:type="dcterms:W3CDTF">2017-04-19T06:29:38Z</dcterms:created>
  <dcterms:modified xsi:type="dcterms:W3CDTF">2023-09-27T12:52:18Z</dcterms:modified>
</cp:coreProperties>
</file>