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12-03-2024</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3/12/2024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3/12/2024</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3/12/2024</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3/12/2024</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3/12/2024</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3/12/2024</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3/12/2024</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smart-grid-network-market?utm_source=Manjeet+free+12+March&amp;utm_medium=Manjeet" TargetMode="External"/><Relationship Id="rId2" Type="http://schemas.openxmlformats.org/officeDocument/2006/relationships/hyperlink" Target="https://www.marketstatsville.com/smart-grid-network-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smart-grid-network-market" TargetMode="External"/><Relationship Id="rId2" Type="http://schemas.openxmlformats.org/officeDocument/2006/relationships/hyperlink" Target="https://www.marketstatsville.com/buy-now/smart-grid-network-market?opt=3338&amp;utm_source=Manjeet+free+12+March&amp;utm_medium=Manje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global.abb/group/en" TargetMode="External"/><Relationship Id="rId2" Type="http://schemas.openxmlformats.org/officeDocument/2006/relationships/hyperlink" Target="https://www.marketstatsville.com/smart-grid-network-market" TargetMode="External"/><Relationship Id="rId1" Type="http://schemas.openxmlformats.org/officeDocument/2006/relationships/slideLayout" Target="../slideLayouts/slideLayout7.xml"/><Relationship Id="rId5" Type="http://schemas.openxmlformats.org/officeDocument/2006/relationships/hyperlink" Target="https://www.eaton.com/us/en-us/company.html" TargetMode="External"/><Relationship Id="rId4" Type="http://schemas.openxmlformats.org/officeDocument/2006/relationships/hyperlink" Target="https://www.google.com/aclk?sa=l&amp;ai=DChcSEwi7z-u9rM__AhUGHysKHeReCPEYABAAGgJzZg&amp;sig=AOD64_1vCR7YFVwDmaJO4tE-cjg5h1rU5Q&amp;q&amp;adurl&amp;ved=2ahUKEwiH0OK9rM__AhVCcGwGHXBDCzMQ0Qx6BAgFEA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32557"/>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Smart Grid Data Analytics Market</a:t>
            </a:r>
            <a:r>
              <a:rPr lang="en-US" sz="4800" b="1" i="0" dirty="0">
                <a:solidFill>
                  <a:srgbClr val="92D050"/>
                </a:solidFill>
                <a:effectLst/>
                <a:latin typeface="IBMPlexSans"/>
              </a:rPr>
              <a: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Smart Grid Data Analytics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1200329"/>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Smart Grid Data Analytics Market 2022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4247317"/>
          </a:xfrm>
          <a:prstGeom prst="rect">
            <a:avLst/>
          </a:prstGeom>
          <a:noFill/>
        </p:spPr>
        <p:txBody>
          <a:bodyPr wrap="square">
            <a:spAutoFit/>
          </a:bodyPr>
          <a:lstStyle/>
          <a:p>
            <a:pPr algn="l"/>
            <a:r>
              <a:rPr lang="en-US" b="0" i="0" dirty="0">
                <a:solidFill>
                  <a:srgbClr val="212529"/>
                </a:solidFill>
                <a:effectLst/>
                <a:latin typeface="-apple-system"/>
              </a:rPr>
              <a:t>Smart Grid Network Market by End-Users (Residential, Commercial, Industrial, and Others), by Application (Transmission, Demand Response, Advanced Metering Infrastructure (AMI), and Others), by Region – Global Share and Forecast to 2030</a:t>
            </a:r>
          </a:p>
          <a:p>
            <a:pPr algn="l"/>
            <a:endParaRPr lang="en-US" b="0" i="0" dirty="0">
              <a:solidFill>
                <a:srgbClr val="212529"/>
              </a:solidFill>
              <a:effectLst/>
              <a:latin typeface="-apple-system"/>
            </a:endParaRPr>
          </a:p>
          <a:p>
            <a:pPr algn="l"/>
            <a:r>
              <a:rPr lang="en-US" b="0" i="0" dirty="0">
                <a:solidFill>
                  <a:srgbClr val="000000"/>
                </a:solidFill>
                <a:effectLst/>
                <a:latin typeface="Verdana" panose="020B0604030504040204" pitchFamily="34" charset="0"/>
              </a:rPr>
              <a:t>A newly published report by Market Statsville Group (MSG), titled </a:t>
            </a:r>
            <a:r>
              <a:rPr lang="en-US" b="0" i="0" dirty="0">
                <a:solidFill>
                  <a:srgbClr val="000000"/>
                </a:solidFill>
                <a:effectLst/>
                <a:latin typeface="Verdana" panose="020B0604030504040204" pitchFamily="34" charset="0"/>
                <a:hlinkClick r:id="rId2"/>
              </a:rPr>
              <a:t>Global Smart Grid Network Market</a:t>
            </a:r>
            <a:r>
              <a:rPr lang="en-US" b="0" i="0" dirty="0">
                <a:solidFill>
                  <a:srgbClr val="000000"/>
                </a:solidFill>
                <a:effectLst/>
                <a:latin typeface="Verdana" panose="020B0604030504040204" pitchFamily="34" charset="0"/>
              </a:rPr>
              <a:t> provides an exhaustive analysis of significant industry insights and historical and projected global market figures. MSG expects the global Smart Grid Network market will showcase an impressive CAGR from 2024 to 2033. The comprehensive Smart Grid Network market research study highlights market dynamics, value chain analysis, regulatory framework, growing investment hotspots, competitive landscape, geographical landscape, and extensive market segments</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3"/>
              </a:rPr>
              <a:t>https://www.marketstatsville.com/request-sample/smart-grid-network-market?utm_source=Manjeet+free+12+March&amp;utm_medium=Manjeet</a:t>
            </a:r>
            <a:r>
              <a:rPr lang="en-US" b="1" i="0" dirty="0">
                <a:solidFill>
                  <a:srgbClr val="000000"/>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FCCDE7-AE6D-7808-72E7-CFC280146E2A}"/>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BCC226BE-B4B2-63A1-1CA9-3816E40EA7DE}"/>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66037E10-F05A-0C98-1FDB-DA1123648E1E}"/>
              </a:ext>
            </a:extLst>
          </p:cNvPr>
          <p:cNvSpPr txBox="1"/>
          <p:nvPr/>
        </p:nvSpPr>
        <p:spPr>
          <a:xfrm>
            <a:off x="300111" y="814484"/>
            <a:ext cx="11591778" cy="5632311"/>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Direct Purchase Report: </a:t>
            </a:r>
            <a:r>
              <a:rPr lang="en-US" b="1" i="0" dirty="0">
                <a:solidFill>
                  <a:srgbClr val="000000"/>
                </a:solidFill>
                <a:effectLst/>
                <a:latin typeface="Verdana" panose="020B0604030504040204" pitchFamily="34" charset="0"/>
                <a:hlinkClick r:id="rId2"/>
              </a:rPr>
              <a:t>https://www.marketstatsville.com/buy-now/smart-grid-network-market?opt=3338&amp;utm_source=Manjeet+free+12+March&amp;utm_medium=Manjeet</a:t>
            </a:r>
            <a:r>
              <a:rPr lang="en-US" b="1" i="0" dirty="0">
                <a:solidFill>
                  <a:srgbClr val="000000"/>
                </a:solidFill>
                <a:effectLst/>
                <a:latin typeface="Verdana" panose="020B0604030504040204" pitchFamily="34" charset="0"/>
              </a:rPr>
              <a:t> </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Smart Grid Network Market Segments Covered in this report are:</a:t>
            </a:r>
          </a:p>
          <a:p>
            <a:pPr algn="l"/>
            <a:endParaRPr lang="en-US" b="1"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End-Users Outlook (Sales, USD Million, 2017-2030)</a:t>
            </a:r>
          </a:p>
          <a:p>
            <a:pPr algn="l">
              <a:buFont typeface="Arial" panose="020B0604020202020204" pitchFamily="34" charset="0"/>
              <a:buChar char="•"/>
            </a:pPr>
            <a:r>
              <a:rPr lang="en-US" b="0" i="0" dirty="0">
                <a:solidFill>
                  <a:srgbClr val="000000"/>
                </a:solidFill>
                <a:effectLst/>
                <a:latin typeface="Verdana" panose="020B0604030504040204" pitchFamily="34" charset="0"/>
              </a:rPr>
              <a:t>Residential</a:t>
            </a:r>
          </a:p>
          <a:p>
            <a:pPr algn="l">
              <a:buFont typeface="Arial" panose="020B0604020202020204" pitchFamily="34" charset="0"/>
              <a:buChar char="•"/>
            </a:pPr>
            <a:r>
              <a:rPr lang="en-US" b="0" i="0" dirty="0">
                <a:solidFill>
                  <a:srgbClr val="000000"/>
                </a:solidFill>
                <a:effectLst/>
                <a:latin typeface="Verdana" panose="020B0604030504040204" pitchFamily="34" charset="0"/>
              </a:rPr>
              <a:t>Commercial</a:t>
            </a:r>
          </a:p>
          <a:p>
            <a:pPr algn="l">
              <a:buFont typeface="Arial" panose="020B0604020202020204" pitchFamily="34" charset="0"/>
              <a:buChar char="•"/>
            </a:pPr>
            <a:r>
              <a:rPr lang="en-US" b="0" i="0" dirty="0">
                <a:solidFill>
                  <a:srgbClr val="000000"/>
                </a:solidFill>
                <a:effectLst/>
                <a:latin typeface="Verdana" panose="020B0604030504040204" pitchFamily="34" charset="0"/>
              </a:rPr>
              <a:t>Industrial</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Application Outlook (Sales, USD Million, 2017-2030)</a:t>
            </a:r>
          </a:p>
          <a:p>
            <a:pPr algn="l">
              <a:buFont typeface="Arial" panose="020B0604020202020204" pitchFamily="34" charset="0"/>
              <a:buChar char="•"/>
            </a:pPr>
            <a:r>
              <a:rPr lang="en-US" b="0" i="0" dirty="0">
                <a:solidFill>
                  <a:srgbClr val="000000"/>
                </a:solidFill>
                <a:effectLst/>
                <a:latin typeface="Verdana" panose="020B0604030504040204" pitchFamily="34" charset="0"/>
              </a:rPr>
              <a:t>Transmission</a:t>
            </a:r>
          </a:p>
          <a:p>
            <a:pPr algn="l">
              <a:buFont typeface="Arial" panose="020B0604020202020204" pitchFamily="34" charset="0"/>
              <a:buChar char="•"/>
            </a:pPr>
            <a:r>
              <a:rPr lang="en-US" b="0" i="0" dirty="0">
                <a:solidFill>
                  <a:srgbClr val="000000"/>
                </a:solidFill>
                <a:effectLst/>
                <a:latin typeface="Verdana" panose="020B0604030504040204" pitchFamily="34" charset="0"/>
              </a:rPr>
              <a:t>Demand Response</a:t>
            </a:r>
          </a:p>
          <a:p>
            <a:pPr algn="l">
              <a:buFont typeface="Arial" panose="020B0604020202020204" pitchFamily="34" charset="0"/>
              <a:buChar char="•"/>
            </a:pPr>
            <a:r>
              <a:rPr lang="en-US" b="0" i="0" dirty="0">
                <a:solidFill>
                  <a:srgbClr val="000000"/>
                </a:solidFill>
                <a:effectLst/>
                <a:latin typeface="Verdana" panose="020B0604030504040204" pitchFamily="34" charset="0"/>
              </a:rPr>
              <a:t>Advanced Metering Infrastructure (AMI)</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 Technology Application Areas</a:t>
            </a:r>
          </a:p>
          <a:p>
            <a:pPr algn="l"/>
            <a:endParaRPr lang="en-US" b="1"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3"/>
              </a:rPr>
              <a:t>https://www.marketstatsville.com/table-of-content/smart-grid-network-market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1650526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3A0A78-77DB-8B3F-F263-02C9184333F1}"/>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0B153B4A-D76A-AEA9-34EA-4F21808ABDA7}"/>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4D508012-C2E6-32EB-A2A7-DF16FA25E775}"/>
              </a:ext>
            </a:extLst>
          </p:cNvPr>
          <p:cNvSpPr txBox="1"/>
          <p:nvPr/>
        </p:nvSpPr>
        <p:spPr>
          <a:xfrm>
            <a:off x="337625" y="1212563"/>
            <a:ext cx="11507372" cy="3416320"/>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Request For Report Description: </a:t>
            </a:r>
            <a:r>
              <a:rPr lang="en-US" b="1" i="0" dirty="0">
                <a:solidFill>
                  <a:srgbClr val="000000"/>
                </a:solidFill>
                <a:effectLst/>
                <a:latin typeface="Verdana" panose="020B0604030504040204" pitchFamily="34" charset="0"/>
                <a:hlinkClick r:id="rId2"/>
              </a:rPr>
              <a:t>https://www.marketstatsville.com/smart-grid-network-market</a:t>
            </a:r>
            <a:r>
              <a:rPr lang="en-US" b="1" i="0" dirty="0">
                <a:solidFill>
                  <a:srgbClr val="000000"/>
                </a:solidFill>
                <a:effectLst/>
                <a:latin typeface="Verdana" panose="020B0604030504040204" pitchFamily="34" charset="0"/>
              </a:rPr>
              <a:t> </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The key companies covered in the market report are:</a:t>
            </a:r>
          </a:p>
          <a:p>
            <a:pPr algn="l"/>
            <a:endParaRPr lang="en-US" b="1"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The smart grid network market is mildly concentrated in nature with few numbers global players operating in the market, such as </a:t>
            </a:r>
            <a:r>
              <a:rPr lang="en-US" b="0" i="0" dirty="0">
                <a:solidFill>
                  <a:srgbClr val="000000"/>
                </a:solidFill>
                <a:effectLst/>
                <a:latin typeface="Verdana" panose="020B0604030504040204" pitchFamily="34" charset="0"/>
                <a:hlinkClick r:id="rId3"/>
              </a:rPr>
              <a:t>ABB Ltd</a:t>
            </a:r>
            <a:r>
              <a:rPr lang="en-US" b="0" i="0" dirty="0">
                <a:solidFill>
                  <a:srgbClr val="000000"/>
                </a:solidFill>
                <a:effectLst/>
                <a:latin typeface="Verdana" panose="020B0604030504040204" pitchFamily="34" charset="0"/>
              </a:rPr>
              <a:t>, </a:t>
            </a:r>
            <a:r>
              <a:rPr lang="en-US" b="0" i="0" dirty="0">
                <a:solidFill>
                  <a:srgbClr val="000000"/>
                </a:solidFill>
                <a:effectLst/>
                <a:latin typeface="Verdana" panose="020B0604030504040204" pitchFamily="34" charset="0"/>
                <a:hlinkClick r:id="rId4"/>
              </a:rPr>
              <a:t>Cisco Systems Inc</a:t>
            </a:r>
            <a:r>
              <a:rPr lang="en-US" b="0" i="0" dirty="0">
                <a:solidFill>
                  <a:srgbClr val="000000"/>
                </a:solidFill>
                <a:effectLst/>
                <a:latin typeface="Verdana" panose="020B0604030504040204" pitchFamily="34" charset="0"/>
              </a:rPr>
              <a:t>., </a:t>
            </a:r>
            <a:r>
              <a:rPr lang="en-US" b="0" i="0" dirty="0">
                <a:solidFill>
                  <a:srgbClr val="000000"/>
                </a:solidFill>
                <a:effectLst/>
                <a:latin typeface="Verdana" panose="020B0604030504040204" pitchFamily="34" charset="0"/>
                <a:hlinkClick r:id="rId5"/>
              </a:rPr>
              <a:t>Eaton Corporation PLC</a:t>
            </a:r>
            <a:r>
              <a:rPr lang="en-US" b="0" i="0" dirty="0">
                <a:solidFill>
                  <a:srgbClr val="000000"/>
                </a:solidFill>
                <a:effectLst/>
                <a:latin typeface="Verdana" panose="020B0604030504040204" pitchFamily="34" charset="0"/>
              </a:rPr>
              <a:t>, General Electric Company, </a:t>
            </a:r>
            <a:r>
              <a:rPr lang="en-US" b="0" i="0" dirty="0" err="1">
                <a:solidFill>
                  <a:srgbClr val="000000"/>
                </a:solidFill>
                <a:effectLst/>
                <a:latin typeface="Verdana" panose="020B0604030504040204" pitchFamily="34" charset="0"/>
              </a:rPr>
              <a:t>Itron</a:t>
            </a:r>
            <a:r>
              <a:rPr lang="en-US" b="0" i="0" dirty="0">
                <a:solidFill>
                  <a:srgbClr val="000000"/>
                </a:solidFill>
                <a:effectLst/>
                <a:latin typeface="Verdana" panose="020B0604030504040204" pitchFamily="34" charset="0"/>
              </a:rPr>
              <a:t> Inc., Osaki Electric Co. Ltd, Hitachi Ltd, Schneider Electric SE, Siemens AG, and Honeywell International Inc. Every company follows its business strategy to attain the maximum market share.</a:t>
            </a:r>
          </a:p>
          <a:p>
            <a:br>
              <a:rPr lang="en-US" dirty="0"/>
            </a:br>
            <a:endParaRPr lang="en-IN" dirty="0"/>
          </a:p>
        </p:txBody>
      </p:sp>
    </p:spTree>
    <p:extLst>
      <p:ext uri="{BB962C8B-B14F-4D97-AF65-F5344CB8AC3E}">
        <p14:creationId xmlns:p14="http://schemas.microsoft.com/office/powerpoint/2010/main" val="4139469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5155</TotalTime>
  <Words>1331</Words>
  <Application>Microsoft Office PowerPoint</Application>
  <PresentationFormat>Widescreen</PresentationFormat>
  <Paragraphs>64</Paragraphs>
  <Slides>8</Slides>
  <Notes>2</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-apple-system</vt: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QM24840</cp:lastModifiedBy>
  <cp:revision>423</cp:revision>
  <dcterms:created xsi:type="dcterms:W3CDTF">2017-04-19T06:29:38Z</dcterms:created>
  <dcterms:modified xsi:type="dcterms:W3CDTF">2024-03-12T09:31:04Z</dcterms:modified>
</cp:coreProperties>
</file>