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27-09-2023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mart-grid-network-market" TargetMode="External"/><Relationship Id="rId2" Type="http://schemas.openxmlformats.org/officeDocument/2006/relationships/hyperlink" Target="https://www.marketstatsville.com/smart-grid-network-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mart-grid-network-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global.abb/group/en" TargetMode="External"/><Relationship Id="rId2" Type="http://schemas.openxmlformats.org/officeDocument/2006/relationships/hyperlink" Target="https://www.marketstatsville.com/table-of-content/smart-grid-network-market" TargetMode="External"/><Relationship Id="rId1" Type="http://schemas.openxmlformats.org/officeDocument/2006/relationships/slideLayout" Target="../slideLayouts/slideLayout7.xml"/><Relationship Id="rId6" Type="http://schemas.openxmlformats.org/officeDocument/2006/relationships/hyperlink" Target="https://www.marketstatsville.com/smart-grid-network-market" TargetMode="External"/><Relationship Id="rId5" Type="http://schemas.openxmlformats.org/officeDocument/2006/relationships/hyperlink" Target="https://www.eaton.com/us/en-us/company.html" TargetMode="External"/><Relationship Id="rId4" Type="http://schemas.openxmlformats.org/officeDocument/2006/relationships/hyperlink" Target="https://www.google.com/aclk?sa=l&amp;ai=DChcSEwi7z-u9rM__AhUGHysKHeReCPEYABAAGgJzZg&amp;sig=AOD64_1vCR7YFVwDmaJO4tE-cjg5h1rU5Q&amp;q&amp;adurl&amp;ved=2ahUKEwiH0OK9rM__AhVCcGwGHXBDCzMQ0Qx6BAgFEA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Smart Grid Network Market </a:t>
            </a:r>
            <a:r>
              <a:rPr lang="en-US" sz="4760" b="1" dirty="0">
                <a:solidFill>
                  <a:srgbClr val="92D050"/>
                </a:solidFill>
                <a:latin typeface="Calibri (Body)"/>
                <a:ea typeface="Roboto Condensed Light" panose="020B0604020202020204" charset="0"/>
              </a:rPr>
              <a:t>Report Opportunities, and Forecast By 2030</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2022-2030</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Smart Grid Network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Smart Grid Network Market 2022 Industry Size, Regions, Emerging Trends,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Smart Grid Network Market by End-Users (Residential, Commercial, Industrial, and Others), by Application (Transmission, Demand Response, Advanced Metering Infrastructure (AMI), and Others), by Region – Global Share and Forecast to 2030</a:t>
            </a:r>
          </a:p>
          <a:p>
            <a:pPr algn="l" fontAlgn="base"/>
            <a:endParaRPr lang="en-US" b="0" i="0" dirty="0">
              <a:solidFill>
                <a:srgbClr val="5E5E5E"/>
              </a:solidFill>
              <a:effectLst/>
              <a:latin typeface="Poppins" panose="00000500000000000000" pitchFamily="2" charset="0"/>
            </a:endParaRPr>
          </a:p>
          <a:p>
            <a:pPr algn="l"/>
            <a:r>
              <a:rPr lang="en-US" b="0" i="0" dirty="0">
                <a:solidFill>
                  <a:srgbClr val="000000"/>
                </a:solidFill>
                <a:effectLst/>
                <a:latin typeface="Verdana" panose="020B0604030504040204" pitchFamily="34" charset="0"/>
              </a:rPr>
              <a:t>The </a:t>
            </a:r>
            <a:r>
              <a:rPr lang="en-US" b="0" i="0" dirty="0">
                <a:solidFill>
                  <a:srgbClr val="000000"/>
                </a:solidFill>
                <a:effectLst/>
                <a:latin typeface="Verdana" panose="020B0604030504040204" pitchFamily="34" charset="0"/>
                <a:hlinkClick r:id="rId2"/>
              </a:rPr>
              <a:t>global smart grid network market</a:t>
            </a:r>
            <a:r>
              <a:rPr lang="en-US" b="0" i="0" dirty="0">
                <a:solidFill>
                  <a:srgbClr val="000000"/>
                </a:solidFill>
                <a:effectLst/>
                <a:latin typeface="Verdana" panose="020B0604030504040204" pitchFamily="34" charset="0"/>
              </a:rPr>
              <a:t> was projected to register a CAGR of 10.5% during the forecast period, 2022-2030. </a:t>
            </a:r>
          </a:p>
          <a:p>
            <a:pPr algn="l"/>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https://www.marketstatsville.com/request-sample/smart-grid-network-market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60EEE5-2715-8E56-12A5-B708652725E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745C9EB-366A-9757-FE48-5F32974EFEA4}"/>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E865FBD-DBF0-8E9D-6002-79B850CC3805}"/>
              </a:ext>
            </a:extLst>
          </p:cNvPr>
          <p:cNvSpPr txBox="1"/>
          <p:nvPr/>
        </p:nvSpPr>
        <p:spPr>
          <a:xfrm>
            <a:off x="365760" y="658565"/>
            <a:ext cx="11451102" cy="5078313"/>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https://www.marketstatsville.com/buy-now/smart-grid-network-market?opt=3338</a:t>
            </a:r>
            <a:r>
              <a:rPr lang="en-US" b="1" i="0" dirty="0">
                <a:solidFill>
                  <a:srgbClr val="000000"/>
                </a:solidFill>
                <a:effectLst/>
                <a:latin typeface="Verdana" panose="020B0604030504040204" pitchFamily="34" charset="0"/>
              </a:rPr>
              <a:t> </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Scope of the Global Smart Grid Network Market</a:t>
            </a:r>
          </a:p>
          <a:p>
            <a:pPr algn="l"/>
            <a:endParaRPr lang="en-US" b="1"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End-Users Outlook (Sales, USD Million, 2017-2030)</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Residential</a:t>
            </a:r>
          </a:p>
          <a:p>
            <a:pPr algn="l">
              <a:buFont typeface="Arial" panose="020B0604020202020204" pitchFamily="34" charset="0"/>
              <a:buChar char="•"/>
            </a:pPr>
            <a:r>
              <a:rPr lang="en-US" b="0" i="0" dirty="0">
                <a:solidFill>
                  <a:srgbClr val="000000"/>
                </a:solidFill>
                <a:effectLst/>
                <a:latin typeface="Verdana" panose="020B0604030504040204" pitchFamily="34" charset="0"/>
              </a:rPr>
              <a:t>Commercial</a:t>
            </a:r>
          </a:p>
          <a:p>
            <a:pPr algn="l">
              <a:buFont typeface="Arial" panose="020B0604020202020204" pitchFamily="34" charset="0"/>
              <a:buChar char="•"/>
            </a:pPr>
            <a:r>
              <a:rPr lang="en-US" b="0" i="0" dirty="0">
                <a:solidFill>
                  <a:srgbClr val="000000"/>
                </a:solidFill>
                <a:effectLst/>
                <a:latin typeface="Verdana" panose="020B0604030504040204" pitchFamily="34" charset="0"/>
              </a:rPr>
              <a:t>Industrial</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By Application Outlook (Sales, USD Million, 2017-2030)</a:t>
            </a:r>
          </a:p>
          <a:p>
            <a:pPr algn="l"/>
            <a:endParaRPr lang="en-US" b="1"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Transmission</a:t>
            </a:r>
          </a:p>
          <a:p>
            <a:pPr algn="l">
              <a:buFont typeface="Arial" panose="020B0604020202020204" pitchFamily="34" charset="0"/>
              <a:buChar char="•"/>
            </a:pPr>
            <a:r>
              <a:rPr lang="en-US" b="0" i="0" dirty="0">
                <a:solidFill>
                  <a:srgbClr val="000000"/>
                </a:solidFill>
                <a:effectLst/>
                <a:latin typeface="Verdana" panose="020B0604030504040204" pitchFamily="34" charset="0"/>
              </a:rPr>
              <a:t>Demand Response</a:t>
            </a:r>
          </a:p>
          <a:p>
            <a:pPr algn="l">
              <a:buFont typeface="Arial" panose="020B0604020202020204" pitchFamily="34" charset="0"/>
              <a:buChar char="•"/>
            </a:pPr>
            <a:r>
              <a:rPr lang="en-US" b="0" i="0" dirty="0">
                <a:solidFill>
                  <a:srgbClr val="000000"/>
                </a:solidFill>
                <a:effectLst/>
                <a:latin typeface="Verdana" panose="020B0604030504040204" pitchFamily="34" charset="0"/>
              </a:rPr>
              <a:t>Advanced Metering Infrastructure (AMI)</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 Technology Application Areas</a:t>
            </a:r>
            <a:endParaRPr lang="en-IN" dirty="0"/>
          </a:p>
        </p:txBody>
      </p:sp>
    </p:spTree>
    <p:extLst>
      <p:ext uri="{BB962C8B-B14F-4D97-AF65-F5344CB8AC3E}">
        <p14:creationId xmlns:p14="http://schemas.microsoft.com/office/powerpoint/2010/main" val="3430937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442945-BF1C-AA06-7E92-AD8E9AE2EC4A}"/>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0C0F5C9-8088-3E74-ECE9-CBD2268FF893}"/>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609C672C-9C9C-86A5-6728-E6510B7A1752}"/>
              </a:ext>
            </a:extLst>
          </p:cNvPr>
          <p:cNvSpPr txBox="1"/>
          <p:nvPr/>
        </p:nvSpPr>
        <p:spPr>
          <a:xfrm>
            <a:off x="391551" y="473336"/>
            <a:ext cx="11408898" cy="4247317"/>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https://www.marketstatsville.com/table-of-content/smart-grid-network-market</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Major key players in the global Smart Grid Network market are:</a:t>
            </a:r>
          </a:p>
          <a:p>
            <a:pPr algn="l"/>
            <a:endParaRPr lang="en-US" b="1"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The smart grid network market is mildly concentrated in nature with few numbers global players operating in the market, such as </a:t>
            </a:r>
            <a:r>
              <a:rPr lang="en-US" b="0" i="0" dirty="0">
                <a:solidFill>
                  <a:srgbClr val="000000"/>
                </a:solidFill>
                <a:effectLst/>
                <a:latin typeface="Verdana" panose="020B0604030504040204" pitchFamily="34" charset="0"/>
                <a:hlinkClick r:id="rId3"/>
              </a:rPr>
              <a:t>ABB Ltd</a:t>
            </a:r>
            <a:r>
              <a:rPr lang="en-US"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4"/>
              </a:rPr>
              <a:t>Cisco Systems Inc</a:t>
            </a:r>
            <a:r>
              <a:rPr lang="en-US"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5"/>
              </a:rPr>
              <a:t>Eaton Corporation PLC</a:t>
            </a:r>
            <a:r>
              <a:rPr lang="en-US" b="0" i="0" dirty="0">
                <a:solidFill>
                  <a:srgbClr val="000000"/>
                </a:solidFill>
                <a:effectLst/>
                <a:latin typeface="Verdana" panose="020B0604030504040204" pitchFamily="34" charset="0"/>
              </a:rPr>
              <a:t>, General Electric Company, </a:t>
            </a:r>
            <a:r>
              <a:rPr lang="en-US" b="0" i="0" dirty="0" err="1">
                <a:solidFill>
                  <a:srgbClr val="000000"/>
                </a:solidFill>
                <a:effectLst/>
                <a:latin typeface="Verdana" panose="020B0604030504040204" pitchFamily="34" charset="0"/>
              </a:rPr>
              <a:t>Itron</a:t>
            </a:r>
            <a:r>
              <a:rPr lang="en-US" b="0" i="0" dirty="0">
                <a:solidFill>
                  <a:srgbClr val="000000"/>
                </a:solidFill>
                <a:effectLst/>
                <a:latin typeface="Verdana" panose="020B0604030504040204" pitchFamily="34" charset="0"/>
              </a:rPr>
              <a:t> Inc., Osaki Electric Co. Ltd, Hitachi Ltd, Schneider Electric SE, Siemens AG, and Honeywell International Inc. Every company follows its business strategy to attain the maximum market share.</a:t>
            </a:r>
          </a:p>
          <a:p>
            <a:pPr algn="l"/>
            <a:r>
              <a:rPr lang="en-US"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6"/>
              </a:rPr>
              <a:t>https://www.marketstatsville.com/smart-grid-network-market</a:t>
            </a:r>
            <a:endParaRPr lang="en-IN" dirty="0"/>
          </a:p>
        </p:txBody>
      </p:sp>
    </p:spTree>
    <p:extLst>
      <p:ext uri="{BB962C8B-B14F-4D97-AF65-F5344CB8AC3E}">
        <p14:creationId xmlns:p14="http://schemas.microsoft.com/office/powerpoint/2010/main" val="1289045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5493</TotalTime>
  <Words>1364</Words>
  <Application>Microsoft Office PowerPoint</Application>
  <PresentationFormat>Widescreen</PresentationFormat>
  <Paragraphs>67</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491</cp:revision>
  <dcterms:created xsi:type="dcterms:W3CDTF">2017-04-19T06:29:38Z</dcterms:created>
  <dcterms:modified xsi:type="dcterms:W3CDTF">2023-09-27T12:24:50Z</dcterms:modified>
</cp:coreProperties>
</file>