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04-10-2023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lighting-market" TargetMode="External"/><Relationship Id="rId2" Type="http://schemas.openxmlformats.org/officeDocument/2006/relationships/hyperlink" Target="https://www.marketstatsville.com/smart-light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lighting-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smart-lighting-market" TargetMode="External"/><Relationship Id="rId2" Type="http://schemas.openxmlformats.org/officeDocument/2006/relationships/hyperlink" Target="https://www.marketstatsville.com/table-of-content/smart-lighting-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Lighting Market </a:t>
            </a:r>
            <a:r>
              <a:rPr lang="en-US" sz="4760" b="1" dirty="0">
                <a:solidFill>
                  <a:srgbClr val="92D050"/>
                </a:solidFill>
                <a:latin typeface="Calibri (Body)"/>
                <a:ea typeface="Roboto Condensed Light" panose="020B0604020202020204" charset="0"/>
              </a:rPr>
              <a:t>Report Opportunities, and Forecast By 2027</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2021-2027</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Lighting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Lighting Market 2021 Industry Size, Regions, Emerging Trends, Growth Insights,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Lighting Market by Products (CFL, LED, OLED, HID, Control), by Application (Residential, Commercial, Automotive), by Distribution Channel (Online Retailers, Online Reseller, Standalone Shops, Offline Retailers), by Region - Global Forecast to 2027</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a:t>
            </a:r>
            <a:r>
              <a:rPr lang="en-US" b="0" i="0" u="none" strike="noStrike" dirty="0">
                <a:solidFill>
                  <a:srgbClr val="EF4D1C"/>
                </a:solidFill>
                <a:effectLst/>
                <a:latin typeface="Verdana" panose="020B0604030504040204" pitchFamily="34" charset="0"/>
                <a:hlinkClick r:id="rId2"/>
              </a:rPr>
              <a:t>global smart lighting market</a:t>
            </a:r>
            <a:r>
              <a:rPr lang="en-US" b="0" i="0" dirty="0">
                <a:solidFill>
                  <a:srgbClr val="5E5E5E"/>
                </a:solidFill>
                <a:effectLst/>
                <a:latin typeface="Verdana" panose="020B0604030504040204" pitchFamily="34" charset="0"/>
              </a:rPr>
              <a:t> size was valued at </a:t>
            </a:r>
            <a:r>
              <a:rPr lang="en-US" b="1" i="0" dirty="0">
                <a:solidFill>
                  <a:srgbClr val="5E5E5E"/>
                </a:solidFill>
                <a:effectLst/>
                <a:latin typeface="Verdana" panose="020B0604030504040204" pitchFamily="34" charset="0"/>
              </a:rPr>
              <a:t>USD 11.93 billion in 2020</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41.51 billion by 2027</a:t>
            </a:r>
            <a:r>
              <a:rPr lang="en-US" b="0" i="0" dirty="0">
                <a:solidFill>
                  <a:srgbClr val="5E5E5E"/>
                </a:solidFill>
                <a:effectLst/>
                <a:latin typeface="Verdana" panose="020B0604030504040204" pitchFamily="34" charset="0"/>
              </a:rPr>
              <a:t>, at a CAGR of 23.10% from 2021 to 2027.</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https://www.marketstatsville.com/request-sample/smart-lighting-market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1022A3-2AAD-9756-3E5D-5AF827052E7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2351C80-DC04-F816-9EC1-07E31978A3E7}"/>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DEB8CAE-28C1-CB32-CD80-5C6293C07625}"/>
              </a:ext>
            </a:extLst>
          </p:cNvPr>
          <p:cNvSpPr txBox="1"/>
          <p:nvPr/>
        </p:nvSpPr>
        <p:spPr>
          <a:xfrm>
            <a:off x="422031" y="889843"/>
            <a:ext cx="11408898" cy="5355312"/>
          </a:xfrm>
          <a:prstGeom prst="rect">
            <a:avLst/>
          </a:prstGeom>
          <a:noFill/>
        </p:spPr>
        <p:txBody>
          <a:bodyPr wrap="square">
            <a:spAutoFit/>
          </a:bodyPr>
          <a:lstStyle/>
          <a:p>
            <a:pPr fontAlgn="base"/>
            <a:r>
              <a:rPr lang="en-US" b="1" dirty="0">
                <a:effectLst/>
                <a:latin typeface="Verdana" panose="020B0604030504040204" pitchFamily="34" charset="0"/>
              </a:rPr>
              <a:t>Direct Purchase Report: </a:t>
            </a:r>
            <a:r>
              <a:rPr lang="en-US" b="1" u="none" strike="noStrike" dirty="0">
                <a:solidFill>
                  <a:srgbClr val="EF4D1C"/>
                </a:solidFill>
                <a:effectLst/>
                <a:latin typeface="Verdana" panose="020B0604030504040204" pitchFamily="34" charset="0"/>
                <a:hlinkClick r:id="rId2"/>
              </a:rPr>
              <a:t>https://www.marketstatsville.com/buy-now/smart-lighting-market?opt=3338</a:t>
            </a:r>
            <a:r>
              <a:rPr lang="en-US" b="1" dirty="0">
                <a:effectLst/>
                <a:latin typeface="Verdana" panose="020B0604030504040204" pitchFamily="34" charset="0"/>
              </a:rPr>
              <a:t> </a:t>
            </a:r>
          </a:p>
          <a:p>
            <a:pPr fontAlgn="base"/>
            <a:endParaRPr lang="en-US" dirty="0">
              <a:effectLst/>
              <a:latin typeface="Verdana" panose="020B0604030504040204" pitchFamily="34" charset="0"/>
            </a:endParaRPr>
          </a:p>
          <a:p>
            <a:pPr fontAlgn="base"/>
            <a:r>
              <a:rPr lang="en-US" b="0" u="none" strike="noStrike" dirty="0">
                <a:solidFill>
                  <a:srgbClr val="1C1C1C"/>
                </a:solidFill>
                <a:effectLst/>
                <a:latin typeface="Verdana" panose="020B0604030504040204" pitchFamily="34" charset="0"/>
              </a:rPr>
              <a:t>Scope of the Global Smart Lighting Market</a:t>
            </a:r>
          </a:p>
          <a:p>
            <a:pPr fontAlgn="base"/>
            <a:endParaRPr lang="en-US" b="1" dirty="0">
              <a:solidFill>
                <a:srgbClr val="1C1C1C"/>
              </a:solidFill>
              <a:effectLst/>
              <a:latin typeface="Verdana" panose="020B0604030504040204" pitchFamily="34" charset="0"/>
            </a:endParaRPr>
          </a:p>
          <a:p>
            <a:pPr fontAlgn="base"/>
            <a:r>
              <a:rPr lang="en-US" b="1" dirty="0">
                <a:solidFill>
                  <a:srgbClr val="1C1C1C"/>
                </a:solidFill>
                <a:effectLst/>
                <a:latin typeface="Verdana" panose="020B0604030504040204" pitchFamily="34" charset="0"/>
              </a:rPr>
              <a:t>By Application Outlook (Sales, 2017-2027, USD billion)</a:t>
            </a:r>
          </a:p>
          <a:p>
            <a:pPr fontAlgn="base">
              <a:buFont typeface="Arial" panose="020B0604020202020204" pitchFamily="34" charset="0"/>
              <a:buChar char="•"/>
            </a:pPr>
            <a:r>
              <a:rPr lang="en-US" b="0" dirty="0">
                <a:effectLst/>
                <a:latin typeface="Verdana" panose="020B0604030504040204" pitchFamily="34" charset="0"/>
              </a:rPr>
              <a:t>Residential</a:t>
            </a:r>
          </a:p>
          <a:p>
            <a:pPr fontAlgn="base">
              <a:buFont typeface="Arial" panose="020B0604020202020204" pitchFamily="34" charset="0"/>
              <a:buChar char="•"/>
            </a:pPr>
            <a:r>
              <a:rPr lang="en-US" b="0" dirty="0">
                <a:effectLst/>
                <a:latin typeface="Verdana" panose="020B0604030504040204" pitchFamily="34" charset="0"/>
              </a:rPr>
              <a:t>Commercial</a:t>
            </a:r>
          </a:p>
          <a:p>
            <a:pPr fontAlgn="base">
              <a:buFont typeface="Arial" panose="020B0604020202020204" pitchFamily="34" charset="0"/>
              <a:buChar char="•"/>
            </a:pPr>
            <a:r>
              <a:rPr lang="en-US" b="0" dirty="0">
                <a:effectLst/>
                <a:latin typeface="Verdana" panose="020B0604030504040204" pitchFamily="34" charset="0"/>
              </a:rPr>
              <a:t>Industrial</a:t>
            </a:r>
          </a:p>
          <a:p>
            <a:pPr fontAlgn="base">
              <a:buFont typeface="Arial" panose="020B0604020202020204" pitchFamily="34" charset="0"/>
              <a:buChar char="•"/>
            </a:pPr>
            <a:r>
              <a:rPr lang="en-US" b="0" dirty="0">
                <a:effectLst/>
                <a:latin typeface="Verdana" panose="020B0604030504040204" pitchFamily="34" charset="0"/>
              </a:rPr>
              <a:t>Outdoor</a:t>
            </a:r>
          </a:p>
          <a:p>
            <a:pPr fontAlgn="base">
              <a:buFont typeface="Arial" panose="020B0604020202020204" pitchFamily="34" charset="0"/>
              <a:buChar char="•"/>
            </a:pPr>
            <a:r>
              <a:rPr lang="en-US" b="0" dirty="0">
                <a:effectLst/>
                <a:latin typeface="Verdana" panose="020B0604030504040204" pitchFamily="34" charset="0"/>
              </a:rPr>
              <a:t>Automotive</a:t>
            </a:r>
          </a:p>
          <a:p>
            <a:pPr fontAlgn="base">
              <a:buFont typeface="Arial" panose="020B0604020202020204" pitchFamily="34" charset="0"/>
              <a:buChar char="•"/>
            </a:pPr>
            <a:endParaRPr lang="en-US" b="0" dirty="0">
              <a:effectLst/>
              <a:latin typeface="Verdana" panose="020B0604030504040204" pitchFamily="34" charset="0"/>
            </a:endParaRPr>
          </a:p>
          <a:p>
            <a:pPr fontAlgn="base"/>
            <a:r>
              <a:rPr lang="en-US" b="1" dirty="0">
                <a:solidFill>
                  <a:srgbClr val="1C1C1C"/>
                </a:solidFill>
                <a:effectLst/>
                <a:latin typeface="Verdana" panose="020B0604030504040204" pitchFamily="34" charset="0"/>
              </a:rPr>
              <a:t>By-Products Outlook (Sales, 2017-2027, USD billion)</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Fixture</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CFL</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LED</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OLED</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HID</a:t>
            </a:r>
          </a:p>
          <a:p>
            <a:pPr marL="742950" lvl="1" indent="-285750" fontAlgn="base">
              <a:buFont typeface="Arial" panose="020B0604020202020204" pitchFamily="34" charset="0"/>
              <a:buChar char="•"/>
            </a:pPr>
            <a:r>
              <a:rPr lang="en-US" b="0" i="0" dirty="0">
                <a:solidFill>
                  <a:srgbClr val="5E5E5E"/>
                </a:solidFill>
                <a:effectLst/>
                <a:latin typeface="Verdana" panose="020B0604030504040204" pitchFamily="34" charset="0"/>
              </a:rPr>
              <a:t>Plasma Lamp</a:t>
            </a:r>
            <a:endParaRPr lang="en-IN" dirty="0"/>
          </a:p>
        </p:txBody>
      </p:sp>
    </p:spTree>
    <p:extLst>
      <p:ext uri="{BB962C8B-B14F-4D97-AF65-F5344CB8AC3E}">
        <p14:creationId xmlns:p14="http://schemas.microsoft.com/office/powerpoint/2010/main" val="30649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7D743A-D383-F282-9A2C-B0818F23F7E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C69028B-B9A4-E818-0266-4DA3BECCA9A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B30EF62-A56F-812F-A376-29E8F67B8300}"/>
              </a:ext>
            </a:extLst>
          </p:cNvPr>
          <p:cNvSpPr txBox="1"/>
          <p:nvPr/>
        </p:nvSpPr>
        <p:spPr>
          <a:xfrm>
            <a:off x="370449" y="674638"/>
            <a:ext cx="11451101" cy="5909310"/>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Control</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Sensors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Microprocessors &amp; Controllers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Dimmers &amp; Switches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Wireless Transmitters &amp;</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Receivers Ballasts &amp; LED Drivers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https://www.marketstatsville.com/table-of-content/smart-lighting-market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Smart Lighting market are:</a:t>
            </a:r>
          </a:p>
          <a:p>
            <a:pPr algn="l" fontAlgn="base"/>
            <a:r>
              <a:rPr lang="en-US" b="0" i="0" dirty="0">
                <a:solidFill>
                  <a:srgbClr val="5E5E5E"/>
                </a:solidFill>
                <a:effectLst/>
                <a:latin typeface="Verdana" panose="020B0604030504040204" pitchFamily="34" charset="0"/>
              </a:rPr>
              <a:t>Some of the key players in the industry are Acuity Brands Inc., AMS AG, CommScope Holding Company Inc., Control4 Corporation, Daintree Networks, Digital Lumens, Inc., General Electric Company, Honeywell International Inc., Signify Holding (Philips Lighting), Legrand S.A., Leviton Manufacturing Co. Inc., Lutron Electronics Co. Inc., NXP Semiconductors NV, OSRAM Licht AG, and </a:t>
            </a:r>
            <a:r>
              <a:rPr lang="en-US" b="0" i="0" dirty="0" err="1">
                <a:solidFill>
                  <a:srgbClr val="5E5E5E"/>
                </a:solidFill>
                <a:effectLst/>
                <a:latin typeface="Verdana" panose="020B0604030504040204" pitchFamily="34" charset="0"/>
              </a:rPr>
              <a:t>Zumtobel</a:t>
            </a:r>
            <a:r>
              <a:rPr lang="en-US" b="0" i="0" dirty="0">
                <a:solidFill>
                  <a:srgbClr val="5E5E5E"/>
                </a:solidFill>
                <a:effectLst/>
                <a:latin typeface="Verdana" panose="020B0604030504040204" pitchFamily="34" charset="0"/>
              </a:rPr>
              <a:t> Group AG. These global smart lighting market players </a:t>
            </a:r>
            <a:r>
              <a:rPr lang="en-US" b="0" i="0" dirty="0" err="1">
                <a:solidFill>
                  <a:srgbClr val="5E5E5E"/>
                </a:solidFill>
                <a:effectLst/>
                <a:latin typeface="Verdana" panose="020B0604030504040204" pitchFamily="34" charset="0"/>
              </a:rPr>
              <a:t>players</a:t>
            </a:r>
            <a:r>
              <a:rPr lang="en-US" b="0" i="0" dirty="0">
                <a:solidFill>
                  <a:srgbClr val="5E5E5E"/>
                </a:solidFill>
                <a:effectLst/>
                <a:latin typeface="Verdana" panose="020B0604030504040204" pitchFamily="34" charset="0"/>
              </a:rPr>
              <a:t> are coming up with different product launches to match the competitors’ product portfolio and target to take a competitive advantage in the world. </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https://www.marketstatsville.com/smart-lighting-market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66807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5534</TotalTime>
  <Words>1391</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504</cp:revision>
  <dcterms:created xsi:type="dcterms:W3CDTF">2017-04-19T06:29:38Z</dcterms:created>
  <dcterms:modified xsi:type="dcterms:W3CDTF">2023-10-04T11:11:36Z</dcterms:modified>
</cp:coreProperties>
</file>