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04-10-2023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10/4/2023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10/4/2023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10/4/2023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10/4/2023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10/4/2023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10/4/2023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smart-nanomaterials-market" TargetMode="External"/><Relationship Id="rId2" Type="http://schemas.openxmlformats.org/officeDocument/2006/relationships/hyperlink" Target="https://www.marketstatsville.com/smart-nanomaterials-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smart-nanomaterials-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marketstatsville.com/smart-nanomaterials-market" TargetMode="External"/><Relationship Id="rId2" Type="http://schemas.openxmlformats.org/officeDocument/2006/relationships/hyperlink" Target="https://www.marketstatsville.com/table-of-content/smart-nanomaterials-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Smart Nanomaterials Market </a:t>
            </a:r>
            <a:r>
              <a:rPr lang="en-US" sz="4760" b="1" dirty="0">
                <a:solidFill>
                  <a:srgbClr val="92D050"/>
                </a:solidFill>
                <a:latin typeface="Calibri (Body)"/>
                <a:ea typeface="Roboto Condensed Light" panose="020B0604020202020204" charset="0"/>
              </a:rPr>
              <a:t>Report Opportunities, and Forecast By 2027</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2021-2027</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Smart Nanomaterials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Smart Nanomaterials Market 2021 Industry Size, Regions, Emerging Trends, Growth Insights, Opportunities, and Forecast By 2027</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4801314"/>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Smart Nanomaterials Market by Type (Carbon-based, Metal-based, Polymeric), by Source (Organic Nanomaterial, Polymer-Based Nanomaterial), by Application (Display Technology, Drug Delivery, Water Treatment), by End-User, by Region - Global Forecast to 2027</a:t>
            </a:r>
          </a:p>
          <a:p>
            <a:pPr algn="l"/>
            <a:endParaRPr lang="en-US" b="0" i="0" dirty="0">
              <a:solidFill>
                <a:srgbClr val="5E5E5E"/>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The </a:t>
            </a:r>
            <a:r>
              <a:rPr lang="en-US" b="0" i="0" dirty="0">
                <a:solidFill>
                  <a:srgbClr val="000000"/>
                </a:solidFill>
                <a:effectLst/>
                <a:latin typeface="Verdana" panose="020B0604030504040204" pitchFamily="34" charset="0"/>
                <a:hlinkClick r:id="rId2"/>
              </a:rPr>
              <a:t>global smart nanomaterials market</a:t>
            </a:r>
            <a:r>
              <a:rPr lang="en-US" b="0" i="0" dirty="0">
                <a:solidFill>
                  <a:srgbClr val="000000"/>
                </a:solidFill>
                <a:effectLst/>
                <a:latin typeface="Verdana" panose="020B0604030504040204" pitchFamily="34" charset="0"/>
              </a:rPr>
              <a:t> size is expected to grow from </a:t>
            </a:r>
            <a:r>
              <a:rPr lang="en-US" b="1" i="0" dirty="0">
                <a:solidFill>
                  <a:srgbClr val="000000"/>
                </a:solidFill>
                <a:effectLst/>
                <a:latin typeface="Verdana" panose="020B0604030504040204" pitchFamily="34" charset="0"/>
              </a:rPr>
              <a:t>USD 26,28.81 million in 2020</a:t>
            </a:r>
            <a:r>
              <a:rPr lang="en-US" b="0" i="0" dirty="0">
                <a:solidFill>
                  <a:srgbClr val="000000"/>
                </a:solidFill>
                <a:effectLst/>
                <a:latin typeface="Verdana" panose="020B0604030504040204" pitchFamily="34" charset="0"/>
              </a:rPr>
              <a:t> to </a:t>
            </a:r>
            <a:r>
              <a:rPr lang="en-US" b="1" i="0" dirty="0">
                <a:solidFill>
                  <a:srgbClr val="000000"/>
                </a:solidFill>
                <a:effectLst/>
                <a:latin typeface="Verdana" panose="020B0604030504040204" pitchFamily="34" charset="0"/>
              </a:rPr>
              <a:t>USD 15,984.21 million by 2027</a:t>
            </a:r>
            <a:r>
              <a:rPr lang="en-US" b="0" i="0" dirty="0">
                <a:solidFill>
                  <a:srgbClr val="000000"/>
                </a:solidFill>
                <a:effectLst/>
                <a:latin typeface="Verdana" panose="020B0604030504040204" pitchFamily="34" charset="0"/>
              </a:rPr>
              <a:t>, at a CAGR of 35.10% from 2021 to 2027.</a:t>
            </a:r>
          </a:p>
          <a:p>
            <a:pPr algn="l"/>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 </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3"/>
              </a:rPr>
              <a:t>https://www.marketstatsville.com/request-sample/smart-nanomaterials-market</a:t>
            </a:r>
            <a:r>
              <a:rPr lang="en-US" b="1" i="0" dirty="0">
                <a:solidFill>
                  <a:srgbClr val="000000"/>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8338D3-B75A-5992-FCDF-3F8856226AD4}"/>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CAEDFD03-0EF9-7E6E-6A85-2BB729F8999A}"/>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AE9125DB-15C1-9532-7F68-E8FACEA29DBD}"/>
              </a:ext>
            </a:extLst>
          </p:cNvPr>
          <p:cNvSpPr txBox="1"/>
          <p:nvPr/>
        </p:nvSpPr>
        <p:spPr>
          <a:xfrm>
            <a:off x="356381" y="599113"/>
            <a:ext cx="11479237" cy="5909310"/>
          </a:xfrm>
          <a:prstGeom prst="rect">
            <a:avLst/>
          </a:prstGeom>
          <a:noFill/>
        </p:spPr>
        <p:txBody>
          <a:bodyPr wrap="square">
            <a:spAutoFit/>
          </a:bodyPr>
          <a:lstStyle/>
          <a:p>
            <a:pPr algn="l"/>
            <a:r>
              <a:rPr lang="en-IN" b="1" i="0" dirty="0">
                <a:solidFill>
                  <a:srgbClr val="000000"/>
                </a:solidFill>
                <a:effectLst/>
                <a:latin typeface="Verdana" panose="020B0604030504040204" pitchFamily="34" charset="0"/>
              </a:rPr>
              <a:t>Direct Purchase Report: </a:t>
            </a:r>
            <a:r>
              <a:rPr lang="en-IN" b="1" i="0" dirty="0">
                <a:solidFill>
                  <a:srgbClr val="000000"/>
                </a:solidFill>
                <a:effectLst/>
                <a:latin typeface="Verdana" panose="020B0604030504040204" pitchFamily="34" charset="0"/>
                <a:hlinkClick r:id="rId2"/>
              </a:rPr>
              <a:t>https://www.marketstatsville.com/buy-now/smart-nanomaterials-market?opt=3338</a:t>
            </a:r>
            <a:r>
              <a:rPr lang="en-IN" b="1" i="0" dirty="0">
                <a:solidFill>
                  <a:srgbClr val="000000"/>
                </a:solidFill>
                <a:effectLst/>
                <a:latin typeface="Verdana" panose="020B0604030504040204" pitchFamily="34" charset="0"/>
              </a:rPr>
              <a:t> </a:t>
            </a:r>
          </a:p>
          <a:p>
            <a:pPr algn="l"/>
            <a:endParaRPr lang="en-IN" b="0"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Scope of the Global Smart Nanomaterials Market</a:t>
            </a:r>
          </a:p>
          <a:p>
            <a:pPr algn="l"/>
            <a:endParaRPr lang="en-IN" b="1"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By Type Outlook (2017-2027, USD Billion, Revenue)</a:t>
            </a:r>
          </a:p>
          <a:p>
            <a:pPr algn="l">
              <a:buFont typeface="Arial" panose="020B0604020202020204" pitchFamily="34" charset="0"/>
              <a:buChar char="•"/>
            </a:pPr>
            <a:r>
              <a:rPr lang="en-IN" b="0" i="0" dirty="0">
                <a:solidFill>
                  <a:srgbClr val="000000"/>
                </a:solidFill>
                <a:effectLst/>
                <a:latin typeface="Verdana" panose="020B0604030504040204" pitchFamily="34" charset="0"/>
              </a:rPr>
              <a:t>Carbon-based</a:t>
            </a:r>
          </a:p>
          <a:p>
            <a:pPr algn="l">
              <a:buFont typeface="Arial" panose="020B0604020202020204" pitchFamily="34" charset="0"/>
              <a:buChar char="•"/>
            </a:pPr>
            <a:r>
              <a:rPr lang="en-IN" b="0" i="0" dirty="0">
                <a:solidFill>
                  <a:srgbClr val="000000"/>
                </a:solidFill>
                <a:effectLst/>
                <a:latin typeface="Verdana" panose="020B0604030504040204" pitchFamily="34" charset="0"/>
              </a:rPr>
              <a:t>Metal-based</a:t>
            </a:r>
          </a:p>
          <a:p>
            <a:pPr algn="l">
              <a:buFont typeface="Arial" panose="020B0604020202020204" pitchFamily="34" charset="0"/>
              <a:buChar char="•"/>
            </a:pPr>
            <a:r>
              <a:rPr lang="en-IN" b="0" i="0" dirty="0">
                <a:solidFill>
                  <a:srgbClr val="000000"/>
                </a:solidFill>
                <a:effectLst/>
                <a:latin typeface="Verdana" panose="020B0604030504040204" pitchFamily="34" charset="0"/>
              </a:rPr>
              <a:t>Polymeric</a:t>
            </a:r>
          </a:p>
          <a:p>
            <a:pPr algn="l">
              <a:buFont typeface="Arial" panose="020B0604020202020204" pitchFamily="34" charset="0"/>
              <a:buChar char="•"/>
            </a:pPr>
            <a:r>
              <a:rPr lang="en-IN" b="0" i="0" dirty="0">
                <a:solidFill>
                  <a:srgbClr val="000000"/>
                </a:solidFill>
                <a:effectLst/>
                <a:latin typeface="Verdana" panose="020B0604030504040204" pitchFamily="34" charset="0"/>
              </a:rPr>
              <a:t>Others</a:t>
            </a:r>
          </a:p>
          <a:p>
            <a:pPr algn="l">
              <a:buFont typeface="Arial" panose="020B0604020202020204" pitchFamily="34" charset="0"/>
              <a:buChar char="•"/>
            </a:pPr>
            <a:endParaRPr lang="en-IN" b="0"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By Source Outlook (2017-2027, USD Billion, Revenue)</a:t>
            </a:r>
          </a:p>
          <a:p>
            <a:pPr algn="l">
              <a:buFont typeface="Arial" panose="020B0604020202020204" pitchFamily="34" charset="0"/>
              <a:buChar char="•"/>
            </a:pPr>
            <a:r>
              <a:rPr lang="en-IN" b="0" i="0" dirty="0">
                <a:solidFill>
                  <a:srgbClr val="000000"/>
                </a:solidFill>
                <a:effectLst/>
                <a:latin typeface="Verdana" panose="020B0604030504040204" pitchFamily="34" charset="0"/>
              </a:rPr>
              <a:t>Organic Nanoparticles</a:t>
            </a:r>
          </a:p>
          <a:p>
            <a:pPr algn="l">
              <a:buFont typeface="Arial" panose="020B0604020202020204" pitchFamily="34" charset="0"/>
              <a:buChar char="•"/>
            </a:pPr>
            <a:r>
              <a:rPr lang="en-IN" b="0" i="0" dirty="0">
                <a:solidFill>
                  <a:srgbClr val="000000"/>
                </a:solidFill>
                <a:effectLst/>
                <a:latin typeface="Verdana" panose="020B0604030504040204" pitchFamily="34" charset="0"/>
              </a:rPr>
              <a:t>Polymer-Based Nanoparticles</a:t>
            </a:r>
          </a:p>
          <a:p>
            <a:pPr algn="l">
              <a:buFont typeface="Arial" panose="020B0604020202020204" pitchFamily="34" charset="0"/>
              <a:buChar char="•"/>
            </a:pPr>
            <a:endParaRPr lang="en-IN" b="0"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By Application Outlook (2017-2027, USD Billion, Revenue)</a:t>
            </a:r>
          </a:p>
          <a:p>
            <a:pPr algn="l">
              <a:buFont typeface="Arial" panose="020B0604020202020204" pitchFamily="34" charset="0"/>
              <a:buChar char="•"/>
            </a:pPr>
            <a:r>
              <a:rPr lang="en-IN" b="0" i="0" dirty="0">
                <a:solidFill>
                  <a:srgbClr val="000000"/>
                </a:solidFill>
                <a:effectLst/>
                <a:latin typeface="Verdana" panose="020B0604030504040204" pitchFamily="34" charset="0"/>
              </a:rPr>
              <a:t>Display Technology</a:t>
            </a:r>
          </a:p>
          <a:p>
            <a:pPr algn="l">
              <a:buFont typeface="Arial" panose="020B0604020202020204" pitchFamily="34" charset="0"/>
              <a:buChar char="•"/>
            </a:pPr>
            <a:r>
              <a:rPr lang="en-IN" b="0" i="0" dirty="0">
                <a:solidFill>
                  <a:srgbClr val="000000"/>
                </a:solidFill>
                <a:effectLst/>
                <a:latin typeface="Verdana" panose="020B0604030504040204" pitchFamily="34" charset="0"/>
              </a:rPr>
              <a:t>Drug Delivery</a:t>
            </a:r>
          </a:p>
          <a:p>
            <a:pPr algn="l">
              <a:buFont typeface="Arial" panose="020B0604020202020204" pitchFamily="34" charset="0"/>
              <a:buChar char="•"/>
            </a:pPr>
            <a:r>
              <a:rPr lang="en-IN" b="0" i="0" dirty="0">
                <a:solidFill>
                  <a:srgbClr val="000000"/>
                </a:solidFill>
                <a:effectLst/>
                <a:latin typeface="Verdana" panose="020B0604030504040204" pitchFamily="34" charset="0"/>
              </a:rPr>
              <a:t>Coating and Nanofilms</a:t>
            </a:r>
          </a:p>
          <a:p>
            <a:pPr algn="l">
              <a:buFont typeface="Arial" panose="020B0604020202020204" pitchFamily="34" charset="0"/>
              <a:buChar char="•"/>
            </a:pPr>
            <a:r>
              <a:rPr lang="en-IN" b="0" i="0" dirty="0">
                <a:solidFill>
                  <a:srgbClr val="000000"/>
                </a:solidFill>
                <a:effectLst/>
                <a:latin typeface="Verdana" panose="020B0604030504040204" pitchFamily="34" charset="0"/>
              </a:rPr>
              <a:t>Monitoring and Biosensing</a:t>
            </a:r>
          </a:p>
          <a:p>
            <a:pPr algn="l">
              <a:buFont typeface="Arial" panose="020B0604020202020204" pitchFamily="34" charset="0"/>
              <a:buChar char="•"/>
            </a:pPr>
            <a:r>
              <a:rPr lang="en-IN" b="0" i="0" dirty="0">
                <a:solidFill>
                  <a:srgbClr val="000000"/>
                </a:solidFill>
                <a:effectLst/>
                <a:latin typeface="Verdana" panose="020B0604030504040204" pitchFamily="34" charset="0"/>
              </a:rPr>
              <a:t>Water Treatment</a:t>
            </a:r>
            <a:endParaRPr lang="en-IN" dirty="0"/>
          </a:p>
        </p:txBody>
      </p:sp>
    </p:spTree>
    <p:extLst>
      <p:ext uri="{BB962C8B-B14F-4D97-AF65-F5344CB8AC3E}">
        <p14:creationId xmlns:p14="http://schemas.microsoft.com/office/powerpoint/2010/main" val="1738776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BC685F-57C9-24D1-C901-D9BCDBF559D4}"/>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BA2C8488-07F8-F569-8D1E-660DF7ADACC0}"/>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F2600039-9784-B343-F152-117473D5419D}"/>
              </a:ext>
            </a:extLst>
          </p:cNvPr>
          <p:cNvSpPr txBox="1"/>
          <p:nvPr/>
        </p:nvSpPr>
        <p:spPr>
          <a:xfrm>
            <a:off x="335280" y="315411"/>
            <a:ext cx="11521440" cy="6186309"/>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By End-User Outlook (2017-2027, USD Billion, Revenue)</a:t>
            </a:r>
          </a:p>
          <a:p>
            <a:pPr algn="l">
              <a:buFont typeface="Arial" panose="020B0604020202020204" pitchFamily="34" charset="0"/>
              <a:buChar char="•"/>
            </a:pPr>
            <a:r>
              <a:rPr lang="en-US" b="0" i="0" dirty="0">
                <a:solidFill>
                  <a:srgbClr val="000000"/>
                </a:solidFill>
                <a:effectLst/>
                <a:latin typeface="Verdana" panose="020B0604030504040204" pitchFamily="34" charset="0"/>
              </a:rPr>
              <a:t>Pharmaceuticals</a:t>
            </a:r>
          </a:p>
          <a:p>
            <a:pPr algn="l">
              <a:buFont typeface="Arial" panose="020B0604020202020204" pitchFamily="34" charset="0"/>
              <a:buChar char="•"/>
            </a:pPr>
            <a:r>
              <a:rPr lang="en-US" b="0" i="0" dirty="0">
                <a:solidFill>
                  <a:srgbClr val="000000"/>
                </a:solidFill>
                <a:effectLst/>
                <a:latin typeface="Verdana" panose="020B0604030504040204" pitchFamily="34" charset="0"/>
              </a:rPr>
              <a:t>Electronics</a:t>
            </a:r>
          </a:p>
          <a:p>
            <a:pPr algn="l">
              <a:buFont typeface="Arial" panose="020B0604020202020204" pitchFamily="34" charset="0"/>
              <a:buChar char="•"/>
            </a:pPr>
            <a:r>
              <a:rPr lang="en-US" b="0" i="0" dirty="0">
                <a:solidFill>
                  <a:srgbClr val="000000"/>
                </a:solidFill>
                <a:effectLst/>
                <a:latin typeface="Verdana" panose="020B0604030504040204" pitchFamily="34" charset="0"/>
              </a:rPr>
              <a:t>Transportation</a:t>
            </a:r>
          </a:p>
          <a:p>
            <a:pPr algn="l">
              <a:buFont typeface="Arial" panose="020B0604020202020204" pitchFamily="34" charset="0"/>
              <a:buChar char="•"/>
            </a:pPr>
            <a:r>
              <a:rPr lang="en-US" b="0" i="0" dirty="0">
                <a:solidFill>
                  <a:srgbClr val="000000"/>
                </a:solidFill>
                <a:effectLst/>
                <a:latin typeface="Verdana" panose="020B0604030504040204" pitchFamily="34" charset="0"/>
              </a:rPr>
              <a:t>Construction</a:t>
            </a:r>
          </a:p>
          <a:p>
            <a:pPr algn="l">
              <a:buFont typeface="Arial" panose="020B0604020202020204" pitchFamily="34" charset="0"/>
              <a:buChar char="•"/>
            </a:pPr>
            <a:r>
              <a:rPr lang="en-US" b="0" i="0" dirty="0">
                <a:solidFill>
                  <a:srgbClr val="000000"/>
                </a:solidFill>
                <a:effectLst/>
                <a:latin typeface="Verdana" panose="020B0604030504040204" pitchFamily="34" charset="0"/>
              </a:rPr>
              <a:t>Environment</a:t>
            </a:r>
          </a:p>
          <a:p>
            <a:pPr algn="l">
              <a:buFont typeface="Arial" panose="020B0604020202020204" pitchFamily="34" charset="0"/>
              <a:buChar char="•"/>
            </a:pPr>
            <a:r>
              <a:rPr lang="en-US" b="0" i="0" dirty="0">
                <a:solidFill>
                  <a:srgbClr val="000000"/>
                </a:solidFill>
                <a:effectLst/>
                <a:latin typeface="Verdana" panose="020B0604030504040204" pitchFamily="34" charset="0"/>
              </a:rPr>
              <a:t>Consumer Goods</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a:t>
            </a:r>
          </a:p>
          <a:p>
            <a:pPr algn="l"/>
            <a:br>
              <a:rPr lang="en-US" dirty="0"/>
            </a:br>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2"/>
              </a:rPr>
              <a:t>https://www.marketstatsville.com/table-of-content/smart-nanomaterials-market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a:p>
            <a:pPr algn="l"/>
            <a:br>
              <a:rPr lang="en-US" dirty="0"/>
            </a:br>
            <a:r>
              <a:rPr lang="en-US" b="1" i="0" dirty="0">
                <a:solidFill>
                  <a:srgbClr val="000000"/>
                </a:solidFill>
                <a:effectLst/>
                <a:latin typeface="Verdana" panose="020B0604030504040204" pitchFamily="34" charset="0"/>
              </a:rPr>
              <a:t>Major key players in the global Smart Nanomaterials market are:</a:t>
            </a:r>
          </a:p>
          <a:p>
            <a:pPr algn="l"/>
            <a:r>
              <a:rPr lang="en-US" b="0" i="0" dirty="0">
                <a:solidFill>
                  <a:srgbClr val="000000"/>
                </a:solidFill>
                <a:effectLst/>
                <a:latin typeface="Verdana" panose="020B0604030504040204" pitchFamily="34" charset="0"/>
              </a:rPr>
              <a:t>The smart nanomaterials market is mildly concentrated in nature with large numbers of global players operating in the market such as  Abbott, ANP Co., LTD, Akzo Nobel N.V., Bayer AG, BASF SE, Clariant, Donaldson Company, Inc., JM Material Technology, Inc., </a:t>
            </a:r>
            <a:r>
              <a:rPr lang="en-US" b="0" i="0" dirty="0" err="1">
                <a:solidFill>
                  <a:srgbClr val="000000"/>
                </a:solidFill>
                <a:effectLst/>
                <a:latin typeface="Verdana" panose="020B0604030504040204" pitchFamily="34" charset="0"/>
              </a:rPr>
              <a:t>Nanologica</a:t>
            </a:r>
            <a:r>
              <a:rPr lang="en-US" b="0" i="0" dirty="0">
                <a:solidFill>
                  <a:srgbClr val="000000"/>
                </a:solidFill>
                <a:effectLst/>
                <a:latin typeface="Verdana" panose="020B0604030504040204" pitchFamily="34" charset="0"/>
              </a:rPr>
              <a:t>, </a:t>
            </a:r>
            <a:r>
              <a:rPr lang="en-US" b="0" i="0" dirty="0" err="1">
                <a:solidFill>
                  <a:srgbClr val="000000"/>
                </a:solidFill>
                <a:effectLst/>
                <a:latin typeface="Verdana" panose="020B0604030504040204" pitchFamily="34" charset="0"/>
              </a:rPr>
              <a:t>Nanogate</a:t>
            </a:r>
            <a:r>
              <a:rPr lang="en-US" b="0" i="0" dirty="0">
                <a:solidFill>
                  <a:srgbClr val="000000"/>
                </a:solidFill>
                <a:effectLst/>
                <a:latin typeface="Verdana" panose="020B0604030504040204" pitchFamily="34" charset="0"/>
              </a:rPr>
              <a:t>, </a:t>
            </a:r>
            <a:r>
              <a:rPr lang="en-US" b="0" i="0" dirty="0" err="1">
                <a:solidFill>
                  <a:srgbClr val="000000"/>
                </a:solidFill>
                <a:effectLst/>
                <a:latin typeface="Verdana" panose="020B0604030504040204" pitchFamily="34" charset="0"/>
              </a:rPr>
              <a:t>NanoBeauty</a:t>
            </a:r>
            <a:r>
              <a:rPr lang="en-US" b="0" i="0" dirty="0">
                <a:solidFill>
                  <a:srgbClr val="000000"/>
                </a:solidFill>
                <a:effectLst/>
                <a:latin typeface="Verdana" panose="020B0604030504040204" pitchFamily="34" charset="0"/>
              </a:rPr>
              <a:t>, OPTINANOPRO, The Nano Gard L.L.C., and Yosemite Technologies Co., Ltd. The following chart depicts the positioning of leading companies in the market based on two parameters, namely, competitive strength and geographical presence. </a:t>
            </a:r>
          </a:p>
          <a:p>
            <a:pPr algn="l"/>
            <a:endParaRPr lang="en-US" dirty="0">
              <a:solidFill>
                <a:srgbClr val="000000"/>
              </a:solidFill>
              <a:latin typeface="Verdana" panose="020B0604030504040204" pitchFamily="34" charset="0"/>
            </a:endParaRPr>
          </a:p>
          <a:p>
            <a:pPr algn="l"/>
            <a:r>
              <a:rPr lang="en-US" b="1" i="0" dirty="0">
                <a:solidFill>
                  <a:srgbClr val="000000"/>
                </a:solidFill>
                <a:effectLst/>
                <a:latin typeface="Verdana" panose="020B0604030504040204" pitchFamily="34" charset="0"/>
              </a:rPr>
              <a:t>Request For Report Description: </a:t>
            </a:r>
            <a:r>
              <a:rPr lang="en-US" b="1" i="0" dirty="0">
                <a:solidFill>
                  <a:srgbClr val="000000"/>
                </a:solidFill>
                <a:effectLst/>
                <a:latin typeface="Verdana" panose="020B0604030504040204" pitchFamily="34" charset="0"/>
                <a:hlinkClick r:id="rId3"/>
              </a:rPr>
              <a:t>https://www.marketstatsville.com/smart-nanomaterials-market</a:t>
            </a:r>
            <a:r>
              <a:rPr lang="en-US" b="1" i="0" dirty="0">
                <a:solidFill>
                  <a:srgbClr val="000000"/>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244061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5532</TotalTime>
  <Words>1404</Words>
  <Application>Microsoft Office PowerPoint</Application>
  <PresentationFormat>Widescreen</PresentationFormat>
  <Paragraphs>76</Paragraphs>
  <Slides>8</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503</cp:revision>
  <dcterms:created xsi:type="dcterms:W3CDTF">2017-04-19T06:29:38Z</dcterms:created>
  <dcterms:modified xsi:type="dcterms:W3CDTF">2023-10-04T10:55:22Z</dcterms:modified>
</cp:coreProperties>
</file>