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05-10-2023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10/5/2023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parking-market" TargetMode="External"/><Relationship Id="rId2" Type="http://schemas.openxmlformats.org/officeDocument/2006/relationships/hyperlink" Target="https://www.marketstatsville.com/smart-park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park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smart-parking-market" TargetMode="External"/><Relationship Id="rId2" Type="http://schemas.openxmlformats.org/officeDocument/2006/relationships/hyperlink" Target="https://www.marketstatsville.com/table-of-content/smart-park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Parking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Parking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Parking Market 2021 Industry Size, Regions, Emerging Trends, Growth Insights,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Parking Market by Type (Off-Street, On-Street), by Technology (IoT, Ultrasonic, RFID, Image Sensors), by Application (Security &amp; Surveillance, Smart Payment Systems, E-Parking, License Plate Recognition), by End User, by Region - Global Forecast to 2027</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The </a:t>
            </a:r>
            <a:r>
              <a:rPr lang="en-US" b="0" i="0" u="none" strike="noStrike" dirty="0">
                <a:solidFill>
                  <a:srgbClr val="EF4D1C"/>
                </a:solidFill>
                <a:effectLst/>
                <a:latin typeface="Verdana" panose="020B0604030504040204" pitchFamily="34" charset="0"/>
                <a:hlinkClick r:id="rId2"/>
              </a:rPr>
              <a:t>global smart parking market</a:t>
            </a:r>
            <a:r>
              <a:rPr lang="en-US" b="0" i="0" dirty="0">
                <a:solidFill>
                  <a:srgbClr val="5E5E5E"/>
                </a:solidFill>
                <a:effectLst/>
                <a:latin typeface="Poppins" panose="00000500000000000000" pitchFamily="2" charset="0"/>
              </a:rPr>
              <a:t> size is expected to grow from </a:t>
            </a:r>
            <a:r>
              <a:rPr lang="en-US" b="1" i="0" dirty="0">
                <a:solidFill>
                  <a:srgbClr val="5E5E5E"/>
                </a:solidFill>
                <a:effectLst/>
                <a:latin typeface="Verdana" panose="020B0604030504040204" pitchFamily="34" charset="0"/>
              </a:rPr>
              <a:t>USD 24,329.6 million in 2020</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95,059.9 million by 2027</a:t>
            </a:r>
            <a:r>
              <a:rPr lang="en-US" b="0" i="0" dirty="0">
                <a:solidFill>
                  <a:srgbClr val="5E5E5E"/>
                </a:solidFill>
                <a:effectLst/>
                <a:latin typeface="Poppins" panose="00000500000000000000" pitchFamily="2" charset="0"/>
              </a:rPr>
              <a:t>, at a CAGR of 25.5% from 2021 to 2027.</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https://www.marketstatsville.com/request-sample/smart-parking-market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2D5FC0-090F-7574-908E-BCF2B59503E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DD891D3-7A60-1712-DFC1-FDAD4C5F7F7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480617E-0347-F85D-BEE2-01A5331AD69B}"/>
              </a:ext>
            </a:extLst>
          </p:cNvPr>
          <p:cNvSpPr txBox="1"/>
          <p:nvPr/>
        </p:nvSpPr>
        <p:spPr>
          <a:xfrm>
            <a:off x="391551" y="751344"/>
            <a:ext cx="11408898"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https://www.marketstatsville.com/buy-now/smart-parking-market?opt=3338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Smart Parking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(Revenue, 2017-2027, USD Billion)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Off-Street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On-Street</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Technology Outlook (Revenue, 2017-2027, USD Billion)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Internet of Things (IoT)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Ultrasonic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RFID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Image Sensors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(Revenue, 2017-2027, USD Billion)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Security &amp; Surveillance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Smart Payment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E-parking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License Plate Recognition</a:t>
            </a:r>
            <a:endParaRPr lang="en-IN" dirty="0"/>
          </a:p>
        </p:txBody>
      </p:sp>
    </p:spTree>
    <p:extLst>
      <p:ext uri="{BB962C8B-B14F-4D97-AF65-F5344CB8AC3E}">
        <p14:creationId xmlns:p14="http://schemas.microsoft.com/office/powerpoint/2010/main" val="330049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167A46-F511-1868-348E-22F5CD65765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9C35B1E-2B5C-55CB-1D3C-7928930EB5A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3526DC1F-DD89-37AA-021B-4883150B8F14}"/>
              </a:ext>
            </a:extLst>
          </p:cNvPr>
          <p:cNvSpPr txBox="1"/>
          <p:nvPr/>
        </p:nvSpPr>
        <p:spPr>
          <a:xfrm>
            <a:off x="342314" y="889843"/>
            <a:ext cx="11507372"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 User Outlook (Revenue, 2017-2027, USD Billion)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https://www.marketstatsville.com/table-of-content/smart-parking-market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Smart Parking market are:</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smart parking market is consolidated in nature with few players such as Amano McGann, Inc., Continental AG, </a:t>
            </a:r>
            <a:r>
              <a:rPr lang="en-US" b="0" i="0" dirty="0" err="1">
                <a:solidFill>
                  <a:srgbClr val="5E5E5E"/>
                </a:solidFill>
                <a:effectLst/>
                <a:latin typeface="Verdana" panose="020B0604030504040204" pitchFamily="34" charset="0"/>
              </a:rPr>
              <a:t>Dongyang</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Menics</a:t>
            </a:r>
            <a:r>
              <a:rPr lang="en-US" b="0" i="0" dirty="0">
                <a:solidFill>
                  <a:srgbClr val="5E5E5E"/>
                </a:solidFill>
                <a:effectLst/>
                <a:latin typeface="Verdana" panose="020B0604030504040204" pitchFamily="34" charset="0"/>
              </a:rPr>
              <a:t> Co., Ltd, IEM SA, IPS Group Inc., Klaus </a:t>
            </a:r>
            <a:r>
              <a:rPr lang="en-US" b="0" i="0" dirty="0" err="1">
                <a:solidFill>
                  <a:srgbClr val="5E5E5E"/>
                </a:solidFill>
                <a:effectLst/>
                <a:latin typeface="Verdana" panose="020B0604030504040204" pitchFamily="34" charset="0"/>
              </a:rPr>
              <a:t>Multiparking</a:t>
            </a:r>
            <a:r>
              <a:rPr lang="en-US" b="0" i="0" dirty="0">
                <a:solidFill>
                  <a:srgbClr val="5E5E5E"/>
                </a:solidFill>
                <a:effectLst/>
                <a:latin typeface="Verdana" panose="020B0604030504040204" pitchFamily="34" charset="0"/>
              </a:rPr>
              <a:t> Systems, Robert Bosch GmbH, Smart Parking Limited, </a:t>
            </a:r>
            <a:r>
              <a:rPr lang="en-US" b="0" i="0" dirty="0" err="1">
                <a:solidFill>
                  <a:srgbClr val="5E5E5E"/>
                </a:solidFill>
                <a:effectLst/>
                <a:latin typeface="Verdana" panose="020B0604030504040204" pitchFamily="34" charset="0"/>
              </a:rPr>
              <a:t>Swarco</a:t>
            </a:r>
            <a:r>
              <a:rPr lang="en-US" b="0" i="0" dirty="0">
                <a:solidFill>
                  <a:srgbClr val="5E5E5E"/>
                </a:solidFill>
                <a:effectLst/>
                <a:latin typeface="Verdana" panose="020B0604030504040204" pitchFamily="34" charset="0"/>
              </a:rPr>
              <a:t> AG, and </a:t>
            </a:r>
            <a:r>
              <a:rPr lang="en-US" b="0" i="0" dirty="0" err="1">
                <a:solidFill>
                  <a:srgbClr val="5E5E5E"/>
                </a:solidFill>
                <a:effectLst/>
                <a:latin typeface="Verdana" panose="020B0604030504040204" pitchFamily="34" charset="0"/>
              </a:rPr>
              <a:t>Urbiotica</a:t>
            </a:r>
            <a:r>
              <a:rPr lang="en-US" b="0" i="0" dirty="0">
                <a:solidFill>
                  <a:srgbClr val="5E5E5E"/>
                </a:solidFill>
                <a:effectLst/>
                <a:latin typeface="Verdana" panose="020B0604030504040204" pitchFamily="34" charset="0"/>
              </a:rPr>
              <a:t>. Comprehensive analysis of recent developments and growth curves of various companies helps to understand the growth strategies adopted by them and their potential effect on the market.</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https://www.marketstatsville.com/smart-parking-market</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135357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5543</TotalTime>
  <Words>1387</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508</cp:revision>
  <dcterms:created xsi:type="dcterms:W3CDTF">2017-04-19T06:29:38Z</dcterms:created>
  <dcterms:modified xsi:type="dcterms:W3CDTF">2023-10-05T11:37:41Z</dcterms:modified>
</cp:coreProperties>
</file>