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03-10-2023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oftgel-capsules-market" TargetMode="External"/><Relationship Id="rId2" Type="http://schemas.openxmlformats.org/officeDocument/2006/relationships/hyperlink" Target="https://www.marketstatsville.com/softgel-capsul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oftgel-capsule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fujicapsule.com/english/softcapsule/" TargetMode="External"/><Relationship Id="rId2" Type="http://schemas.openxmlformats.org/officeDocument/2006/relationships/hyperlink" Target="https://www.marketstatsville.com/table-of-content/softgel-capsule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softgel-capsules-market" TargetMode="External"/><Relationship Id="rId5" Type="http://schemas.openxmlformats.org/officeDocument/2006/relationships/hyperlink" Target="https://capteksoftgel.com/products/" TargetMode="External"/><Relationship Id="rId4" Type="http://schemas.openxmlformats.org/officeDocument/2006/relationships/hyperlink" Target="https://sirio-europe.com/products-nutraceutical-softgel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t>
            </a:r>
            <a:r>
              <a:rPr lang="en-US" sz="4800" b="1" dirty="0" err="1">
                <a:solidFill>
                  <a:srgbClr val="92D050"/>
                </a:solidFill>
                <a:latin typeface="IBMPlexSans"/>
              </a:rPr>
              <a:t>Softgel</a:t>
            </a:r>
            <a:r>
              <a:rPr lang="en-US" sz="4800" b="1" dirty="0">
                <a:solidFill>
                  <a:srgbClr val="92D050"/>
                </a:solidFill>
                <a:latin typeface="IBMPlexSans"/>
              </a:rPr>
              <a:t> Capsules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i="0" dirty="0" err="1">
                <a:solidFill>
                  <a:srgbClr val="1A1A1B"/>
                </a:solidFill>
                <a:effectLst/>
                <a:latin typeface="IBMPlexSans"/>
              </a:rPr>
              <a:t>Softgel</a:t>
            </a:r>
            <a:r>
              <a:rPr lang="en-US" sz="1600" b="1" i="0" dirty="0">
                <a:solidFill>
                  <a:srgbClr val="1A1A1B"/>
                </a:solidFill>
                <a:effectLst/>
                <a:latin typeface="IBMPlexSans"/>
              </a:rPr>
              <a:t> Capsules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err="1">
                <a:solidFill>
                  <a:schemeClr val="tx2"/>
                </a:solidFill>
                <a:effectLst/>
              </a:rPr>
              <a:t>Softgel</a:t>
            </a:r>
            <a:r>
              <a:rPr lang="en-US" sz="2400" i="0" dirty="0">
                <a:solidFill>
                  <a:schemeClr val="tx2"/>
                </a:solidFill>
                <a:effectLst/>
              </a:rPr>
              <a:t> Capsules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err="1">
                <a:solidFill>
                  <a:srgbClr val="222222"/>
                </a:solidFill>
                <a:effectLst/>
                <a:latin typeface="Verdana" panose="020B0604030504040204" pitchFamily="34" charset="0"/>
              </a:rPr>
              <a:t>Softgel</a:t>
            </a:r>
            <a:r>
              <a:rPr lang="en-US" b="0" i="0" dirty="0">
                <a:solidFill>
                  <a:srgbClr val="222222"/>
                </a:solidFill>
                <a:effectLst/>
                <a:latin typeface="Verdana" panose="020B0604030504040204" pitchFamily="34" charset="0"/>
              </a:rPr>
              <a:t> Capsules Market by Type (Gelatin /Animal Based, and Non-Animal Based), by Application (Antacid &amp; Anti-flatulent Preparations, Anti-anemic Preparations, Anti-inflammatory Drugs, Antibiotic &amp; Antibacterial Drugs), by Manufacturer, and by Region – Global Share and Forecast to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a:t>
            </a:r>
            <a:r>
              <a:rPr lang="en-US" b="0" i="0" u="none" strike="noStrike" dirty="0" err="1">
                <a:solidFill>
                  <a:srgbClr val="EF4D1C"/>
                </a:solidFill>
                <a:effectLst/>
                <a:latin typeface="Verdana" panose="020B0604030504040204" pitchFamily="34" charset="0"/>
                <a:hlinkClick r:id="rId2"/>
              </a:rPr>
              <a:t>Softgel</a:t>
            </a:r>
            <a:r>
              <a:rPr lang="en-US" b="0" i="0" u="none" strike="noStrike" dirty="0">
                <a:solidFill>
                  <a:srgbClr val="EF4D1C"/>
                </a:solidFill>
                <a:effectLst/>
                <a:latin typeface="Verdana" panose="020B0604030504040204" pitchFamily="34" charset="0"/>
                <a:hlinkClick r:id="rId2"/>
              </a:rPr>
              <a:t> Capsules Market</a:t>
            </a:r>
            <a:r>
              <a:rPr lang="en-US" b="0" i="0" dirty="0">
                <a:solidFill>
                  <a:srgbClr val="5E5E5E"/>
                </a:solidFill>
                <a:effectLst/>
                <a:latin typeface="Poppins" panose="00000500000000000000" pitchFamily="2" charset="0"/>
              </a:rPr>
              <a:t> size is expected to grow from </a:t>
            </a:r>
            <a:r>
              <a:rPr lang="en-US" b="1" i="0" dirty="0">
                <a:solidFill>
                  <a:srgbClr val="5E5E5E"/>
                </a:solidFill>
                <a:effectLst/>
                <a:latin typeface="Verdana" panose="020B0604030504040204" pitchFamily="34" charset="0"/>
              </a:rPr>
              <a:t>USD 8,921.6 million in 2023</a:t>
            </a:r>
            <a:r>
              <a:rPr lang="en-US" b="0" i="0" dirty="0">
                <a:solidFill>
                  <a:srgbClr val="5E5E5E"/>
                </a:solidFill>
                <a:effectLst/>
                <a:latin typeface="Poppins" panose="00000500000000000000" pitchFamily="2" charset="0"/>
              </a:rPr>
              <a:t> to </a:t>
            </a:r>
            <a:r>
              <a:rPr lang="en-US" b="1" i="0" dirty="0">
                <a:solidFill>
                  <a:srgbClr val="5E5E5E"/>
                </a:solidFill>
                <a:effectLst/>
                <a:latin typeface="Verdana" panose="020B0604030504040204" pitchFamily="34" charset="0"/>
              </a:rPr>
              <a:t>USD 14,377.4 million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Verdana" panose="020B0604030504040204" pitchFamily="34" charset="0"/>
              </a:rPr>
              <a:t>CAGR of 6.6%</a:t>
            </a:r>
            <a:r>
              <a:rPr lang="en-US" b="0" i="0" dirty="0">
                <a:solidFill>
                  <a:srgbClr val="5E5E5E"/>
                </a:solidFill>
                <a:effectLst/>
                <a:latin typeface="Poppins" panose="00000500000000000000" pitchFamily="2" charset="0"/>
              </a:rPr>
              <a:t> from 2023 to 2033. </a:t>
            </a: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https://www.marketstatsville.com/request-sample/softgel-capsules-market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A9344-7F1B-B56A-093C-13D5C889B01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9946EA8-AB90-80F9-D61D-C4FE0A21CE9F}"/>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5DB737AA-0C86-C40F-EDE4-F1AFFDE1678D}"/>
              </a:ext>
            </a:extLst>
          </p:cNvPr>
          <p:cNvSpPr txBox="1"/>
          <p:nvPr/>
        </p:nvSpPr>
        <p:spPr>
          <a:xfrm>
            <a:off x="356381" y="612844"/>
            <a:ext cx="11479237" cy="5909310"/>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https://www.marketstatsville.com/buy-now/softgel-capsules-market?opt=3338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a:t>
            </a:r>
            <a:r>
              <a:rPr lang="en-IN" b="0" i="0" u="none" strike="noStrike" dirty="0" err="1">
                <a:solidFill>
                  <a:srgbClr val="1C1C1C"/>
                </a:solidFill>
                <a:effectLst/>
                <a:latin typeface="Verdana" panose="020B0604030504040204" pitchFamily="34" charset="0"/>
              </a:rPr>
              <a:t>Softgel</a:t>
            </a:r>
            <a:r>
              <a:rPr lang="en-IN" b="0" i="0" u="none" strike="noStrike" dirty="0">
                <a:solidFill>
                  <a:srgbClr val="1C1C1C"/>
                </a:solidFill>
                <a:effectLst/>
                <a:latin typeface="Verdana" panose="020B0604030504040204" pitchFamily="34" charset="0"/>
              </a:rPr>
              <a:t> Capsules Market</a:t>
            </a:r>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Gelatin</a:t>
            </a:r>
            <a:r>
              <a:rPr lang="en-IN" b="0" i="0" dirty="0">
                <a:solidFill>
                  <a:srgbClr val="5E5E5E"/>
                </a:solidFill>
                <a:effectLst/>
                <a:latin typeface="Verdana" panose="020B0604030504040204" pitchFamily="34" charset="0"/>
              </a:rPr>
              <a:t> /Animal Based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Non-Animal Based </a:t>
            </a:r>
          </a:p>
          <a:p>
            <a:pPr algn="l" fontAlgn="base"/>
            <a:r>
              <a:rPr lang="en-IN"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Antacid &amp; Anti-flatulent Preparations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Anti-</a:t>
            </a:r>
            <a:r>
              <a:rPr lang="en-IN" b="0" i="0" dirty="0" err="1">
                <a:solidFill>
                  <a:srgbClr val="5E5E5E"/>
                </a:solidFill>
                <a:effectLst/>
                <a:latin typeface="Verdana" panose="020B0604030504040204" pitchFamily="34" charset="0"/>
              </a:rPr>
              <a:t>anemic</a:t>
            </a:r>
            <a:r>
              <a:rPr lang="en-IN" b="0" i="0" dirty="0">
                <a:solidFill>
                  <a:srgbClr val="5E5E5E"/>
                </a:solidFill>
                <a:effectLst/>
                <a:latin typeface="Verdana" panose="020B0604030504040204" pitchFamily="34" charset="0"/>
              </a:rPr>
              <a:t> Preparations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Anti-inflammatory Drugs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Antibiotic &amp; Antibacterial Drugs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Cough &amp; Cold Preparations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Health Supplement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Vitamin &amp; Dietary Supplement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Pregnancy</a:t>
            </a:r>
          </a:p>
          <a:p>
            <a:pPr algn="l" fontAlgn="base"/>
            <a:r>
              <a:rPr lang="en-IN" b="1" i="0" dirty="0">
                <a:solidFill>
                  <a:srgbClr val="1C1C1C"/>
                </a:solidFill>
                <a:effectLst/>
                <a:latin typeface="Verdana" panose="020B0604030504040204" pitchFamily="34" charset="0"/>
              </a:rPr>
              <a:t>By Manufacturers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Pharmaceutical Companies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Nutraceutical Companies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Cosmeceutical Companies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Contract Manufacturing Organizations</a:t>
            </a:r>
            <a:endParaRPr lang="en-IN" dirty="0"/>
          </a:p>
        </p:txBody>
      </p:sp>
    </p:spTree>
    <p:extLst>
      <p:ext uri="{BB962C8B-B14F-4D97-AF65-F5344CB8AC3E}">
        <p14:creationId xmlns:p14="http://schemas.microsoft.com/office/powerpoint/2010/main" val="753352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4088D6-5170-6B70-457F-D0D97E35B8E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98744BF-A180-E642-8D46-DC2E50119C40}"/>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051FD1A1-EBC9-DA78-8B1E-79FF84FA9106}"/>
              </a:ext>
            </a:extLst>
          </p:cNvPr>
          <p:cNvSpPr txBox="1"/>
          <p:nvPr/>
        </p:nvSpPr>
        <p:spPr>
          <a:xfrm>
            <a:off x="356381" y="384077"/>
            <a:ext cx="11479237"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https://www.marketstatsville.com/table-of-content/softgel-capsules-market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1" i="0" dirty="0">
                <a:solidFill>
                  <a:srgbClr val="1C1C1C"/>
                </a:solidFill>
                <a:effectLst/>
                <a:latin typeface="Verdana" panose="020B0604030504040204" pitchFamily="34" charset="0"/>
              </a:rPr>
              <a:t>Major key players in the global </a:t>
            </a:r>
            <a:r>
              <a:rPr lang="en-IN" b="1" i="0" dirty="0" err="1">
                <a:solidFill>
                  <a:srgbClr val="1C1C1C"/>
                </a:solidFill>
                <a:effectLst/>
                <a:latin typeface="Verdana" panose="020B0604030504040204" pitchFamily="34" charset="0"/>
              </a:rPr>
              <a:t>Softgel</a:t>
            </a:r>
            <a:r>
              <a:rPr lang="en-IN" b="1" i="0" dirty="0">
                <a:solidFill>
                  <a:srgbClr val="1C1C1C"/>
                </a:solidFill>
                <a:effectLst/>
                <a:latin typeface="Verdana" panose="020B0604030504040204" pitchFamily="34" charset="0"/>
              </a:rPr>
              <a:t> Capsules market are:</a:t>
            </a: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Fuji Capsules Co Ltd</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4"/>
              </a:rPr>
              <a:t>Sirio Pharma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u="none" strike="noStrike" dirty="0" err="1">
                <a:solidFill>
                  <a:srgbClr val="EF4D1C"/>
                </a:solidFill>
                <a:effectLst/>
                <a:latin typeface="Verdana" panose="020B0604030504040204" pitchFamily="34" charset="0"/>
                <a:hlinkClick r:id="rId5"/>
              </a:rPr>
              <a:t>Captek</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Patheon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Catalent</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Eurocaps</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Aenova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Capsugel</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Procaps</a:t>
            </a:r>
            <a:r>
              <a:rPr lang="en-IN" b="0" i="0" dirty="0">
                <a:solidFill>
                  <a:srgbClr val="5E5E5E"/>
                </a:solidFill>
                <a:effectLst/>
                <a:latin typeface="Verdana" panose="020B0604030504040204" pitchFamily="34" charset="0"/>
              </a:rPr>
              <a:t> Laboratories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Soft Gel Technologies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Best Formulations,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Robinson Pharma, Inc.</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Lyfe</a:t>
            </a:r>
            <a:r>
              <a:rPr lang="en-IN" b="0" i="0" dirty="0">
                <a:solidFill>
                  <a:srgbClr val="5E5E5E"/>
                </a:solidFill>
                <a:effectLst/>
                <a:latin typeface="Verdana" panose="020B0604030504040204" pitchFamily="34" charset="0"/>
              </a:rPr>
              <a:t> Group (Caps Canada)</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Thermofisher</a:t>
            </a:r>
            <a:r>
              <a:rPr lang="en-IN" b="0" i="0" dirty="0">
                <a:solidFill>
                  <a:srgbClr val="5E5E5E"/>
                </a:solidFill>
                <a:effectLst/>
                <a:latin typeface="Verdana" panose="020B0604030504040204" pitchFamily="34" charset="0"/>
              </a:rPr>
              <a:t> Scientific, Inc (Patheon)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DCC Plc</a:t>
            </a:r>
          </a:p>
          <a:p>
            <a:pPr algn="l" fontAlgn="base"/>
            <a:br>
              <a:rPr lang="en-IN"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6"/>
              </a:rPr>
              <a:t>https://www.marketstatsville.com/softgel-capsules-market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992954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5530</TotalTime>
  <Words>1324</Words>
  <Application>Microsoft Office PowerPoint</Application>
  <PresentationFormat>Widescreen</PresentationFormat>
  <Paragraphs>81</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502</cp:revision>
  <dcterms:created xsi:type="dcterms:W3CDTF">2017-04-19T06:29:38Z</dcterms:created>
  <dcterms:modified xsi:type="dcterms:W3CDTF">2023-10-03T12:04:16Z</dcterms:modified>
</cp:coreProperties>
</file>