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15-11-2023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11/15/2023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11/15/2023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11/15/2023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11/15/2023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11/15/2023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11/15/2023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11/15/2023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2" Type="http://schemas.openxmlformats.org/officeDocument/2006/relationships/hyperlink" Target="https://www.marketstatsville.com/streaming-analytics-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buy-now/streaming-analytics-market?opt=3338" TargetMode="External"/><Relationship Id="rId2" Type="http://schemas.openxmlformats.org/officeDocument/2006/relationships/hyperlink" Target="https://www.marketstatsville.com/request-sample/streaming-analytics-market?utm_source=Manjeet+Free+15+Nov&amp;utm_medium=Manjeet"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cloud.google.com/solutions/stream-analytics" TargetMode="External"/><Relationship Id="rId2" Type="http://schemas.openxmlformats.org/officeDocument/2006/relationships/hyperlink" Target="https://www.marketstatsville.com/table-of-content/streaming-analytics-market" TargetMode="External"/><Relationship Id="rId1" Type="http://schemas.openxmlformats.org/officeDocument/2006/relationships/slideLayout" Target="../slideLayouts/slideLayout7.xml"/><Relationship Id="rId6" Type="http://schemas.openxmlformats.org/officeDocument/2006/relationships/hyperlink" Target="https://www.marketstatsville.com/streaming-analytics-market" TargetMode="External"/><Relationship Id="rId5" Type="http://schemas.openxmlformats.org/officeDocument/2006/relationships/hyperlink" Target="https://aws.amazon.com/kinesis" TargetMode="External"/><Relationship Id="rId4" Type="http://schemas.openxmlformats.org/officeDocument/2006/relationships/hyperlink" Target="https://azure.microsoft.com/en-in/products/stream-analytics"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3907074"/>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Streaming Analytics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2024-2033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Streaming Analytics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Streaming Analytics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294070"/>
            <a:ext cx="11624044" cy="4524315"/>
          </a:xfrm>
          <a:prstGeom prst="rect">
            <a:avLst/>
          </a:prstGeom>
          <a:noFill/>
        </p:spPr>
        <p:txBody>
          <a:bodyPr wrap="square">
            <a:spAutoFit/>
          </a:bodyPr>
          <a:lstStyle/>
          <a:p>
            <a:pPr algn="l"/>
            <a:r>
              <a:rPr lang="en-US" dirty="0">
                <a:solidFill>
                  <a:srgbClr val="000000"/>
                </a:solidFill>
                <a:latin typeface="Verdana" panose="020B0604030504040204" pitchFamily="34" charset="0"/>
              </a:rPr>
              <a:t>Streaming Analytics Market by Component (Software, Service), by Deployment Model (On-premise, Cloud), by Organization Size (Large Enterprises, Small &amp; Medium-sized Enterprises), by Application (Fraud Detection, Risk Management), by Industry Vertical, and by Region – Global Share and Forecast to 2033</a:t>
            </a:r>
          </a:p>
          <a:p>
            <a:pPr algn="l"/>
            <a:endParaRPr lang="en-US" dirty="0">
              <a:solidFill>
                <a:srgbClr val="000000"/>
              </a:solidFill>
              <a:latin typeface="Verdana" panose="020B0604030504040204" pitchFamily="34" charset="0"/>
            </a:endParaRPr>
          </a:p>
          <a:p>
            <a:pPr algn="l"/>
            <a:r>
              <a:rPr lang="en-US" b="0" i="0" dirty="0">
                <a:solidFill>
                  <a:srgbClr val="000000"/>
                </a:solidFill>
                <a:effectLst/>
                <a:latin typeface="Verdana" panose="020B0604030504040204" pitchFamily="34" charset="0"/>
              </a:rPr>
              <a:t>According to the Market Statsville Group (MSG), the </a:t>
            </a:r>
            <a:r>
              <a:rPr lang="en-US" b="0" i="0" dirty="0">
                <a:solidFill>
                  <a:srgbClr val="000000"/>
                </a:solidFill>
                <a:effectLst/>
                <a:latin typeface="Verdana" panose="020B0604030504040204" pitchFamily="34" charset="0"/>
                <a:hlinkClick r:id="rId2"/>
              </a:rPr>
              <a:t>Global Streaming Analytics Market</a:t>
            </a:r>
            <a:r>
              <a:rPr lang="en-US" b="1" i="0" dirty="0">
                <a:solidFill>
                  <a:srgbClr val="000000"/>
                </a:solidFill>
                <a:effectLst/>
                <a:latin typeface="Verdana" panose="020B0604030504040204" pitchFamily="34" charset="0"/>
              </a:rPr>
              <a:t> </a:t>
            </a:r>
            <a:r>
              <a:rPr lang="en-US" b="0" i="0" dirty="0">
                <a:solidFill>
                  <a:srgbClr val="000000"/>
                </a:solidFill>
                <a:effectLst/>
                <a:latin typeface="Verdana" panose="020B0604030504040204" pitchFamily="34" charset="0"/>
              </a:rPr>
              <a:t>size is expected to grow from </a:t>
            </a:r>
            <a:r>
              <a:rPr lang="en-US" b="1" i="0" dirty="0">
                <a:solidFill>
                  <a:srgbClr val="000000"/>
                </a:solidFill>
                <a:effectLst/>
                <a:latin typeface="Verdana" panose="020B0604030504040204" pitchFamily="34" charset="0"/>
              </a:rPr>
              <a:t>USD 23,947.1 million in 2023</a:t>
            </a:r>
            <a:r>
              <a:rPr lang="en-US" b="0" i="0" dirty="0">
                <a:solidFill>
                  <a:srgbClr val="000000"/>
                </a:solidFill>
                <a:effectLst/>
                <a:latin typeface="Verdana" panose="020B0604030504040204" pitchFamily="34" charset="0"/>
              </a:rPr>
              <a:t> to </a:t>
            </a:r>
            <a:r>
              <a:rPr lang="en-US" b="1" i="0" dirty="0">
                <a:solidFill>
                  <a:srgbClr val="000000"/>
                </a:solidFill>
                <a:effectLst/>
                <a:latin typeface="Verdana" panose="020B0604030504040204" pitchFamily="34" charset="0"/>
              </a:rPr>
              <a:t>USD 217,729.9 million by 2033</a:t>
            </a:r>
            <a:r>
              <a:rPr lang="en-US" b="0" i="0" dirty="0">
                <a:solidFill>
                  <a:srgbClr val="000000"/>
                </a:solidFill>
                <a:effectLst/>
                <a:latin typeface="Verdana" panose="020B0604030504040204" pitchFamily="34" charset="0"/>
              </a:rPr>
              <a:t>, at a </a:t>
            </a:r>
            <a:r>
              <a:rPr lang="en-US" b="1" i="0" dirty="0">
                <a:solidFill>
                  <a:srgbClr val="000000"/>
                </a:solidFill>
                <a:effectLst/>
                <a:latin typeface="Verdana" panose="020B0604030504040204" pitchFamily="34" charset="0"/>
              </a:rPr>
              <a:t>CAGR of 24.7% </a:t>
            </a:r>
            <a:r>
              <a:rPr lang="en-US" b="0" i="0" dirty="0">
                <a:solidFill>
                  <a:srgbClr val="000000"/>
                </a:solidFill>
                <a:effectLst/>
                <a:latin typeface="Verdana" panose="020B0604030504040204" pitchFamily="34" charset="0"/>
              </a:rPr>
              <a:t>from 2024 to 2033.</a:t>
            </a:r>
          </a:p>
          <a:p>
            <a:pPr algn="l"/>
            <a:endParaRPr lang="en-US" b="0" i="0" dirty="0">
              <a:solidFill>
                <a:srgbClr val="000000"/>
              </a:solidFill>
              <a:effectLst/>
              <a:latin typeface="Verdana" panose="020B0604030504040204" pitchFamily="34" charset="0"/>
            </a:endParaRPr>
          </a:p>
          <a:p>
            <a:pPr algn="l"/>
            <a:r>
              <a:rPr lang="en-US" b="0" i="0" dirty="0">
                <a:solidFill>
                  <a:srgbClr val="000000"/>
                </a:solidFill>
                <a:effectLst/>
                <a:latin typeface="Verdana" panose="020B0604030504040204" pitchFamily="34" charset="0"/>
              </a:rPr>
              <a:t>A newly published report by Market Statsville Group (MSG), titled Global Streaming Analytics Market provides an exhaustive analysis of significant industry insights and historical and projected global market figures. MSG expects the global Streaming Analytics market will showcase an impressive CAGR from 2024 to 2033. The comprehensive Streaming Analytics market research study highlights market dynamics, value chain analysis, regulatory framework, growing investment hotspots, competitive landscape, geographical landscape, and extensive market segments.</a:t>
            </a: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059248-A82B-2FB2-1C43-C29B7B14A890}"/>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75842411-0A0B-95C8-B798-05EBC26F09EC}"/>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7C4040DE-FF08-66A4-F614-EC09B43CCED9}"/>
              </a:ext>
            </a:extLst>
          </p:cNvPr>
          <p:cNvSpPr txBox="1"/>
          <p:nvPr/>
        </p:nvSpPr>
        <p:spPr>
          <a:xfrm>
            <a:off x="295422" y="1074063"/>
            <a:ext cx="11577710" cy="5078313"/>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Request Sample Copy of this Report: </a:t>
            </a:r>
            <a:r>
              <a:rPr lang="en-US" b="1" i="0" dirty="0">
                <a:solidFill>
                  <a:srgbClr val="000000"/>
                </a:solidFill>
                <a:effectLst/>
                <a:latin typeface="Verdana" panose="020B0604030504040204" pitchFamily="34" charset="0"/>
                <a:hlinkClick r:id="rId2"/>
              </a:rPr>
              <a:t>https://www.marketstatsville.com/request-sample/streaming-analytics-market?utm_source=Manjeet+Free+15+Nov&amp;utm_medium=Manjeet</a:t>
            </a:r>
            <a:endParaRPr lang="en-US" b="1"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a:p>
            <a:pPr algn="l"/>
            <a:r>
              <a:rPr lang="en-US" b="0" i="0" dirty="0">
                <a:solidFill>
                  <a:srgbClr val="000000"/>
                </a:solidFill>
                <a:effectLst/>
                <a:latin typeface="Verdana" panose="020B0604030504040204" pitchFamily="34" charset="0"/>
              </a:rPr>
              <a:t>This report contains the historic, present, and forecast analysis of the Streaming Analytics market at segmental, regional, and country-level, including the following market information:</a:t>
            </a:r>
          </a:p>
          <a:p>
            <a:pPr algn="l">
              <a:buFont typeface="Arial" panose="020B0604020202020204" pitchFamily="34" charset="0"/>
              <a:buChar char="•"/>
            </a:pPr>
            <a:r>
              <a:rPr lang="en-US" b="0" i="0" dirty="0">
                <a:solidFill>
                  <a:srgbClr val="000000"/>
                </a:solidFill>
                <a:effectLst/>
                <a:latin typeface="Verdana" panose="020B0604030504040204" pitchFamily="34" charset="0"/>
              </a:rPr>
              <a:t>Global Streaming Analytics Market Revenue, 2018-2023, 2024-2033, (US$ Millions)</a:t>
            </a:r>
          </a:p>
          <a:p>
            <a:pPr algn="l">
              <a:buFont typeface="Arial" panose="020B0604020202020204" pitchFamily="34" charset="0"/>
              <a:buChar char="•"/>
            </a:pPr>
            <a:r>
              <a:rPr lang="en-US" b="0" i="0" dirty="0">
                <a:solidFill>
                  <a:srgbClr val="000000"/>
                </a:solidFill>
                <a:effectLst/>
                <a:latin typeface="Verdana" panose="020B0604030504040204" pitchFamily="34" charset="0"/>
              </a:rPr>
              <a:t>Global Streaming Analytics Market Sales Volume, 2018-2023, 2024-2033, (Units)</a:t>
            </a:r>
          </a:p>
          <a:p>
            <a:pPr algn="l">
              <a:buFont typeface="Arial" panose="020B0604020202020204" pitchFamily="34" charset="0"/>
              <a:buChar char="•"/>
            </a:pPr>
            <a:r>
              <a:rPr lang="en-US" b="0" i="0" dirty="0">
                <a:solidFill>
                  <a:srgbClr val="000000"/>
                </a:solidFill>
                <a:effectLst/>
                <a:latin typeface="Verdana" panose="020B0604030504040204" pitchFamily="34" charset="0"/>
              </a:rPr>
              <a:t>Share of the top five Streaming Analytics companies in 2023 (%)</a:t>
            </a:r>
          </a:p>
          <a:p>
            <a:pPr algn="l"/>
            <a:br>
              <a:rPr lang="en-US" dirty="0"/>
            </a:br>
            <a:r>
              <a:rPr lang="en-US" b="1" i="0" dirty="0">
                <a:solidFill>
                  <a:srgbClr val="000000"/>
                </a:solidFill>
                <a:effectLst/>
                <a:latin typeface="Verdana" panose="020B0604030504040204" pitchFamily="34" charset="0"/>
              </a:rPr>
              <a:t>Direct Purchase Report: </a:t>
            </a:r>
            <a:r>
              <a:rPr lang="en-US" b="1" i="0" dirty="0">
                <a:solidFill>
                  <a:srgbClr val="000000"/>
                </a:solidFill>
                <a:effectLst/>
                <a:latin typeface="Verdana" panose="020B0604030504040204" pitchFamily="34" charset="0"/>
                <a:hlinkClick r:id="rId3"/>
              </a:rPr>
              <a:t>https://www.marketstatsville.com/buy-now/streaming-analytics-market?opt=3338</a:t>
            </a:r>
            <a:r>
              <a:rPr lang="en-US" b="1" i="0" dirty="0">
                <a:solidFill>
                  <a:srgbClr val="000000"/>
                </a:solidFill>
                <a:effectLst/>
                <a:latin typeface="Verdana" panose="020B0604030504040204" pitchFamily="34" charset="0"/>
              </a:rPr>
              <a:t> </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Streaming Analytics Market Segments Covered in this report are:</a:t>
            </a:r>
          </a:p>
          <a:p>
            <a:pPr algn="l"/>
            <a:r>
              <a:rPr lang="en-US" b="1" i="0" dirty="0">
                <a:solidFill>
                  <a:srgbClr val="000000"/>
                </a:solidFill>
                <a:effectLst/>
                <a:latin typeface="Verdana" panose="020B0604030504040204" pitchFamily="34" charset="0"/>
              </a:rPr>
              <a:t>By Type Outlook (Sales, USD Million, 2019-2033)</a:t>
            </a:r>
          </a:p>
          <a:p>
            <a:pPr algn="l"/>
            <a:endParaRPr lang="en-US" b="1"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Closed Type</a:t>
            </a:r>
          </a:p>
          <a:p>
            <a:pPr algn="l">
              <a:buFont typeface="Arial" panose="020B0604020202020204" pitchFamily="34" charset="0"/>
              <a:buChar char="•"/>
            </a:pPr>
            <a:r>
              <a:rPr lang="en-US" b="0" i="0" dirty="0">
                <a:solidFill>
                  <a:srgbClr val="000000"/>
                </a:solidFill>
                <a:effectLst/>
                <a:latin typeface="Verdana" panose="020B0604030504040204" pitchFamily="34" charset="0"/>
              </a:rPr>
              <a:t>Semi-closed Type</a:t>
            </a:r>
            <a:endParaRPr lang="en-IN" dirty="0"/>
          </a:p>
        </p:txBody>
      </p:sp>
    </p:spTree>
    <p:extLst>
      <p:ext uri="{BB962C8B-B14F-4D97-AF65-F5344CB8AC3E}">
        <p14:creationId xmlns:p14="http://schemas.microsoft.com/office/powerpoint/2010/main" val="32659270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8DF26D5-07FC-8710-D1D6-19597608A1BD}"/>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A120BA5C-BC33-3743-FFDB-B44D83BC17C7}"/>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C5D6C703-5A4E-A6BA-83B1-6777026FCE5B}"/>
              </a:ext>
            </a:extLst>
          </p:cNvPr>
          <p:cNvSpPr txBox="1"/>
          <p:nvPr/>
        </p:nvSpPr>
        <p:spPr>
          <a:xfrm>
            <a:off x="321212" y="346726"/>
            <a:ext cx="11549575" cy="6186309"/>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By Application Outlook (Sales, USD Million, 2019-2033)</a:t>
            </a:r>
          </a:p>
          <a:p>
            <a:pPr algn="l">
              <a:buFont typeface="Arial" panose="020B0604020202020204" pitchFamily="34" charset="0"/>
              <a:buChar char="•"/>
            </a:pPr>
            <a:r>
              <a:rPr lang="en-US" b="0" i="0" dirty="0">
                <a:solidFill>
                  <a:srgbClr val="000000"/>
                </a:solidFill>
                <a:effectLst/>
                <a:latin typeface="Verdana" panose="020B0604030504040204" pitchFamily="34" charset="0"/>
              </a:rPr>
              <a:t>Indoor System</a:t>
            </a:r>
          </a:p>
          <a:p>
            <a:pPr algn="l">
              <a:buFont typeface="Arial" panose="020B0604020202020204" pitchFamily="34" charset="0"/>
              <a:buChar char="•"/>
            </a:pPr>
            <a:r>
              <a:rPr lang="en-US" b="0" i="0" dirty="0">
                <a:solidFill>
                  <a:srgbClr val="000000"/>
                </a:solidFill>
                <a:effectLst/>
                <a:latin typeface="Verdana" panose="020B0604030504040204" pitchFamily="34" charset="0"/>
              </a:rPr>
              <a:t>Outdoor System</a:t>
            </a:r>
          </a:p>
          <a:p>
            <a:pPr algn="l"/>
            <a:br>
              <a:rPr lang="en-US" dirty="0"/>
            </a:br>
            <a:r>
              <a:rPr lang="en-US" b="1" i="0" dirty="0">
                <a:solidFill>
                  <a:srgbClr val="000000"/>
                </a:solidFill>
                <a:effectLst/>
                <a:latin typeface="Verdana" panose="020B0604030504040204" pitchFamily="34" charset="0"/>
              </a:rPr>
              <a:t>Access full Report Description, TOC, Table of Figure, Chart, </a:t>
            </a:r>
            <a:r>
              <a:rPr lang="en-US" b="1" i="0" dirty="0" err="1">
                <a:solidFill>
                  <a:srgbClr val="000000"/>
                </a:solidFill>
                <a:effectLst/>
                <a:latin typeface="Verdana" panose="020B0604030504040204" pitchFamily="34" charset="0"/>
              </a:rPr>
              <a:t>etc</a:t>
            </a:r>
            <a:r>
              <a:rPr lang="en-US" b="1" i="0" dirty="0">
                <a:solidFill>
                  <a:srgbClr val="000000"/>
                </a:solidFill>
                <a:effectLst/>
                <a:latin typeface="Verdana" panose="020B0604030504040204" pitchFamily="34" charset="0"/>
              </a:rPr>
              <a:t>: </a:t>
            </a:r>
            <a:r>
              <a:rPr lang="en-US" b="1" i="0" dirty="0">
                <a:solidFill>
                  <a:srgbClr val="000000"/>
                </a:solidFill>
                <a:effectLst/>
                <a:latin typeface="Verdana" panose="020B0604030504040204" pitchFamily="34" charset="0"/>
                <a:hlinkClick r:id="rId2"/>
              </a:rPr>
              <a:t>https://www.marketstatsville.com/table-of-content/streaming-analytics-market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a:p>
            <a:br>
              <a:rPr lang="en-US" dirty="0"/>
            </a:br>
            <a:r>
              <a:rPr lang="en-IN" b="1" dirty="0"/>
              <a:t>The key companies covered in the market report are:</a:t>
            </a:r>
          </a:p>
          <a:p>
            <a:pPr>
              <a:buFont typeface="Arial" panose="020B0604020202020204" pitchFamily="34" charset="0"/>
              <a:buChar char="•"/>
            </a:pPr>
            <a:r>
              <a:rPr lang="en-IN" b="0" i="0" dirty="0">
                <a:solidFill>
                  <a:srgbClr val="000000"/>
                </a:solidFill>
                <a:effectLst/>
                <a:latin typeface="Verdana" panose="020B0604030504040204" pitchFamily="34" charset="0"/>
                <a:hlinkClick r:id="rId3"/>
              </a:rPr>
              <a:t>Google LLC</a:t>
            </a:r>
            <a:r>
              <a:rPr lang="en-IN" b="0" i="0" dirty="0">
                <a:solidFill>
                  <a:srgbClr val="000000"/>
                </a:solidFill>
                <a:effectLst/>
                <a:latin typeface="Verdana" panose="020B0604030504040204" pitchFamily="34" charset="0"/>
              </a:rPr>
              <a:t> </a:t>
            </a:r>
          </a:p>
          <a:p>
            <a:pPr>
              <a:buFont typeface="Arial" panose="020B0604020202020204" pitchFamily="34" charset="0"/>
              <a:buChar char="•"/>
            </a:pPr>
            <a:r>
              <a:rPr lang="en-IN" b="0" i="0" dirty="0">
                <a:solidFill>
                  <a:srgbClr val="000000"/>
                </a:solidFill>
                <a:effectLst/>
                <a:latin typeface="Verdana" panose="020B0604030504040204" pitchFamily="34" charset="0"/>
                <a:hlinkClick r:id="rId4"/>
              </a:rPr>
              <a:t>Microsoft Corporation</a:t>
            </a:r>
            <a:r>
              <a:rPr lang="en-IN" b="0" i="0" dirty="0">
                <a:solidFill>
                  <a:srgbClr val="000000"/>
                </a:solidFill>
                <a:effectLst/>
                <a:latin typeface="Verdana" panose="020B0604030504040204" pitchFamily="34" charset="0"/>
              </a:rPr>
              <a:t> </a:t>
            </a:r>
          </a:p>
          <a:p>
            <a:pPr>
              <a:buFont typeface="Arial" panose="020B0604020202020204" pitchFamily="34" charset="0"/>
              <a:buChar char="•"/>
            </a:pPr>
            <a:r>
              <a:rPr lang="en-IN" b="0" i="0" dirty="0">
                <a:solidFill>
                  <a:srgbClr val="000000"/>
                </a:solidFill>
                <a:effectLst/>
                <a:latin typeface="Verdana" panose="020B0604030504040204" pitchFamily="34" charset="0"/>
                <a:hlinkClick r:id="rId5"/>
              </a:rPr>
              <a:t>Amazon Web Services, Inc.</a:t>
            </a:r>
            <a:r>
              <a:rPr lang="en-IN" b="0" i="0" dirty="0">
                <a:solidFill>
                  <a:srgbClr val="000000"/>
                </a:solidFill>
                <a:effectLst/>
                <a:latin typeface="Verdana" panose="020B0604030504040204" pitchFamily="34" charset="0"/>
              </a:rPr>
              <a:t> </a:t>
            </a:r>
          </a:p>
          <a:p>
            <a:pPr>
              <a:buFont typeface="Arial" panose="020B0604020202020204" pitchFamily="34" charset="0"/>
              <a:buChar char="•"/>
            </a:pPr>
            <a:r>
              <a:rPr lang="en-IN" b="0" i="0" dirty="0">
                <a:solidFill>
                  <a:srgbClr val="000000"/>
                </a:solidFill>
                <a:effectLst/>
                <a:latin typeface="Verdana" panose="020B0604030504040204" pitchFamily="34" charset="0"/>
              </a:rPr>
              <a:t>Oracle Corporation</a:t>
            </a:r>
          </a:p>
          <a:p>
            <a:pPr>
              <a:buFont typeface="Arial" panose="020B0604020202020204" pitchFamily="34" charset="0"/>
              <a:buChar char="•"/>
            </a:pPr>
            <a:r>
              <a:rPr lang="en-IN" b="0" i="0" dirty="0">
                <a:solidFill>
                  <a:srgbClr val="000000"/>
                </a:solidFill>
                <a:effectLst/>
                <a:latin typeface="Verdana" panose="020B0604030504040204" pitchFamily="34" charset="0"/>
              </a:rPr>
              <a:t>IBM Corporation</a:t>
            </a:r>
          </a:p>
          <a:p>
            <a:pPr>
              <a:buFont typeface="Arial" panose="020B0604020202020204" pitchFamily="34" charset="0"/>
              <a:buChar char="•"/>
            </a:pPr>
            <a:r>
              <a:rPr lang="en-IN" b="0" i="0" dirty="0">
                <a:solidFill>
                  <a:srgbClr val="000000"/>
                </a:solidFill>
                <a:effectLst/>
                <a:latin typeface="Verdana" panose="020B0604030504040204" pitchFamily="34" charset="0"/>
              </a:rPr>
              <a:t>TIBCO Software Inc.</a:t>
            </a:r>
          </a:p>
          <a:p>
            <a:pPr>
              <a:buFont typeface="Arial" panose="020B0604020202020204" pitchFamily="34" charset="0"/>
              <a:buChar char="•"/>
            </a:pPr>
            <a:r>
              <a:rPr lang="en-IN" b="0" i="0" dirty="0">
                <a:solidFill>
                  <a:srgbClr val="000000"/>
                </a:solidFill>
                <a:effectLst/>
                <a:latin typeface="Verdana" panose="020B0604030504040204" pitchFamily="34" charset="0"/>
              </a:rPr>
              <a:t>Confluent Inc.</a:t>
            </a:r>
          </a:p>
          <a:p>
            <a:pPr>
              <a:buFont typeface="Arial" panose="020B0604020202020204" pitchFamily="34" charset="0"/>
              <a:buChar char="•"/>
            </a:pPr>
            <a:r>
              <a:rPr lang="en-IN" b="0" i="0" dirty="0">
                <a:solidFill>
                  <a:srgbClr val="000000"/>
                </a:solidFill>
                <a:effectLst/>
                <a:latin typeface="Verdana" panose="020B0604030504040204" pitchFamily="34" charset="0"/>
              </a:rPr>
              <a:t>SAP SE</a:t>
            </a:r>
          </a:p>
          <a:p>
            <a:pPr>
              <a:buFont typeface="Arial" panose="020B0604020202020204" pitchFamily="34" charset="0"/>
              <a:buChar char="•"/>
            </a:pPr>
            <a:r>
              <a:rPr lang="en-IN" b="0" i="0" dirty="0">
                <a:solidFill>
                  <a:srgbClr val="000000"/>
                </a:solidFill>
                <a:effectLst/>
                <a:latin typeface="Verdana" panose="020B0604030504040204" pitchFamily="34" charset="0"/>
              </a:rPr>
              <a:t>SAS Institute Inc.</a:t>
            </a:r>
          </a:p>
          <a:p>
            <a:pPr>
              <a:buFont typeface="Arial" panose="020B0604020202020204" pitchFamily="34" charset="0"/>
              <a:buChar char="•"/>
            </a:pPr>
            <a:r>
              <a:rPr lang="en-IN" b="0" i="0" dirty="0" err="1">
                <a:solidFill>
                  <a:srgbClr val="000000"/>
                </a:solidFill>
                <a:effectLst/>
                <a:latin typeface="Verdana" panose="020B0604030504040204" pitchFamily="34" charset="0"/>
              </a:rPr>
              <a:t>Cribl</a:t>
            </a:r>
            <a:r>
              <a:rPr lang="en-IN" b="0" i="0" dirty="0">
                <a:solidFill>
                  <a:srgbClr val="000000"/>
                </a:solidFill>
                <a:effectLst/>
                <a:latin typeface="Verdana" panose="020B0604030504040204" pitchFamily="34" charset="0"/>
              </a:rPr>
              <a:t>, Inc.</a:t>
            </a:r>
          </a:p>
          <a:p>
            <a:pPr>
              <a:buFont typeface="Arial" panose="020B0604020202020204" pitchFamily="34" charset="0"/>
              <a:buChar char="•"/>
            </a:pPr>
            <a:r>
              <a:rPr lang="en-IN" b="0" i="0" dirty="0">
                <a:solidFill>
                  <a:srgbClr val="000000"/>
                </a:solidFill>
                <a:effectLst/>
                <a:latin typeface="Verdana" panose="020B0604030504040204" pitchFamily="34" charset="0"/>
              </a:rPr>
              <a:t>Cloudera, Inc.</a:t>
            </a:r>
          </a:p>
          <a:p>
            <a:endParaRPr lang="en-IN" dirty="0"/>
          </a:p>
          <a:p>
            <a:pPr algn="l"/>
            <a:r>
              <a:rPr lang="en-US" b="1" i="0" dirty="0">
                <a:solidFill>
                  <a:srgbClr val="000000"/>
                </a:solidFill>
                <a:effectLst/>
                <a:latin typeface="Verdana" panose="020B0604030504040204" pitchFamily="34" charset="0"/>
              </a:rPr>
              <a:t>Request For Report Description:  </a:t>
            </a:r>
            <a:r>
              <a:rPr lang="en-US" b="1" i="0" dirty="0">
                <a:solidFill>
                  <a:srgbClr val="000000"/>
                </a:solidFill>
                <a:effectLst/>
                <a:latin typeface="Verdana" panose="020B0604030504040204" pitchFamily="34" charset="0"/>
                <a:hlinkClick r:id="rId6"/>
              </a:rPr>
              <a:t>https://www.marketstatsville.com/streaming-analytics-market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20808999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5786</TotalTime>
  <Words>1383</Words>
  <Application>Microsoft Office PowerPoint</Application>
  <PresentationFormat>Widescreen</PresentationFormat>
  <Paragraphs>73</Paragraphs>
  <Slides>8</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8</vt:i4>
      </vt:variant>
    </vt:vector>
  </HeadingPairs>
  <TitlesOfParts>
    <vt:vector size="21"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QM24840</cp:lastModifiedBy>
  <cp:revision>577</cp:revision>
  <dcterms:created xsi:type="dcterms:W3CDTF">2017-04-19T06:29:38Z</dcterms:created>
  <dcterms:modified xsi:type="dcterms:W3CDTF">2023-11-15T13:08:49Z</dcterms:modified>
</cp:coreProperties>
</file>