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19-10-2023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quest-sample/train-battery-market?utm_source=Manjeet+Free+19+oct&amp;utm_medium=Manje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train-battery-mark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train-battery-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train-battery-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Train Battery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Train Battery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Train Battery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Train Battery Market by Battery Type (Lead Acid, Nickel Cadmium, Lithium Ion), by Technology (A Conventional Lead Acid Battery, Sinter/PNE Ni-Cd Battery, Pocket Plate Ni-Cd Battery, Fiber/PNE Ni-Cd Battery, Lithium Ion Battery), by Locomotive, by Application by Region – Global Share and Forecast to 2033</a:t>
            </a:r>
          </a:p>
          <a:p>
            <a:pPr algn="l"/>
            <a:endParaRPr lang="en-US" b="0" i="0" dirty="0">
              <a:solidFill>
                <a:srgbClr val="000000"/>
              </a:solidFill>
              <a:effectLst/>
              <a:latin typeface="Verdana" panose="020B0604030504040204" pitchFamily="34" charset="0"/>
            </a:endParaRPr>
          </a:p>
          <a:p>
            <a:pPr algn="just"/>
            <a:r>
              <a:rPr lang="en-US" b="0" i="0" dirty="0">
                <a:solidFill>
                  <a:srgbClr val="000000"/>
                </a:solidFill>
                <a:effectLst/>
                <a:latin typeface="-apple-system"/>
              </a:rPr>
              <a:t>According to the Market Statsville Group (MSG), the </a:t>
            </a:r>
            <a:r>
              <a:rPr lang="en-US" b="1" i="0" dirty="0">
                <a:solidFill>
                  <a:srgbClr val="000000"/>
                </a:solidFill>
                <a:effectLst/>
                <a:latin typeface="-apple-system"/>
              </a:rPr>
              <a:t>global Train Battery Market </a:t>
            </a:r>
            <a:r>
              <a:rPr lang="en-US" b="0" i="0" dirty="0">
                <a:solidFill>
                  <a:srgbClr val="000000"/>
                </a:solidFill>
                <a:effectLst/>
                <a:latin typeface="-apple-system"/>
              </a:rPr>
              <a:t>size is expected to grow from </a:t>
            </a:r>
            <a:r>
              <a:rPr lang="en-US" b="1" i="0" dirty="0">
                <a:solidFill>
                  <a:srgbClr val="000000"/>
                </a:solidFill>
                <a:effectLst/>
                <a:latin typeface="-apple-system"/>
              </a:rPr>
              <a:t>USD 514.7 million in 2022</a:t>
            </a:r>
            <a:r>
              <a:rPr lang="en-US" b="0" i="0" dirty="0">
                <a:solidFill>
                  <a:srgbClr val="000000"/>
                </a:solidFill>
                <a:effectLst/>
                <a:latin typeface="-apple-system"/>
              </a:rPr>
              <a:t> to </a:t>
            </a:r>
            <a:r>
              <a:rPr lang="en-US" b="1" i="0" dirty="0">
                <a:solidFill>
                  <a:srgbClr val="000000"/>
                </a:solidFill>
                <a:effectLst/>
                <a:latin typeface="-apple-system"/>
              </a:rPr>
              <a:t>USD 963.1 million by 2033</a:t>
            </a:r>
            <a:r>
              <a:rPr lang="en-US" b="0" i="0" dirty="0">
                <a:solidFill>
                  <a:srgbClr val="000000"/>
                </a:solidFill>
                <a:effectLst/>
                <a:latin typeface="-apple-system"/>
              </a:rPr>
              <a:t>, at a </a:t>
            </a:r>
            <a:r>
              <a:rPr lang="en-US" b="1" i="0" dirty="0">
                <a:solidFill>
                  <a:srgbClr val="000000"/>
                </a:solidFill>
                <a:effectLst/>
                <a:latin typeface="-apple-system"/>
              </a:rPr>
              <a:t>CAGR of 4.9%</a:t>
            </a:r>
            <a:r>
              <a:rPr lang="en-US" b="0" i="0" dirty="0">
                <a:solidFill>
                  <a:srgbClr val="000000"/>
                </a:solidFill>
                <a:effectLst/>
                <a:latin typeface="-apple-system"/>
              </a:rPr>
              <a:t> from 2023 to 2033.</a:t>
            </a:r>
          </a:p>
          <a:p>
            <a:pPr algn="just"/>
            <a:endParaRPr lang="en-US" b="0" i="0" dirty="0">
              <a:solidFill>
                <a:srgbClr val="000000"/>
              </a:solidFill>
              <a:effectLst/>
              <a:latin typeface="-apple-system"/>
            </a:endParaRPr>
          </a:p>
          <a:p>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2"/>
              </a:rPr>
              <a:t>https://www.marketstatsville.com/request-sample/train-battery-market?utm_source=Manjeet+Free+19+oct&amp;utm_medium=Manjeet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E60D3F-B8F2-376C-35EB-0F3266AA6CA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3D8757A-B287-D5D2-A3D1-BB5E4AC445A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F785CCCA-0204-2E37-FF23-76A03644300B}"/>
              </a:ext>
            </a:extLst>
          </p:cNvPr>
          <p:cNvSpPr txBox="1"/>
          <p:nvPr/>
        </p:nvSpPr>
        <p:spPr>
          <a:xfrm>
            <a:off x="365760" y="658565"/>
            <a:ext cx="11451102" cy="5355312"/>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003D78"/>
                </a:solidFill>
                <a:effectLst/>
                <a:latin typeface="Verdana" panose="020B0604030504040204" pitchFamily="34" charset="0"/>
                <a:hlinkClick r:id="rId2"/>
              </a:rPr>
              <a:t>https://www.marketstatsville.com/train-battery-market</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Train Battery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Battery Type Outlook (Sales, USD Million, 2017-2033)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Lead Acid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Nickel Cadmium</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Lithium ion</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Technology Outlook (Sales, USD Million, 2017-2033)</a:t>
            </a:r>
          </a:p>
          <a:p>
            <a:pPr algn="l" fontAlgn="base"/>
            <a:endParaRPr lang="en-IN"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Gel Tubular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Valve Regulated Lead Acid (VRLA)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Conventional Lead Acid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Sinter PNE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Fiber PNE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Pocket Plate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Lithium Ion</a:t>
            </a:r>
          </a:p>
          <a:p>
            <a:pPr algn="l" fontAlgn="base"/>
            <a:endParaRPr lang="en-IN" dirty="0">
              <a:solidFill>
                <a:srgbClr val="5E5E5E"/>
              </a:solidFill>
              <a:latin typeface="Verdana" panose="020B0604030504040204" pitchFamily="34" charset="0"/>
            </a:endParaRPr>
          </a:p>
        </p:txBody>
      </p:sp>
    </p:spTree>
    <p:extLst>
      <p:ext uri="{BB962C8B-B14F-4D97-AF65-F5344CB8AC3E}">
        <p14:creationId xmlns:p14="http://schemas.microsoft.com/office/powerpoint/2010/main" val="39112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BB2A4A-D1DC-103D-815B-24C11170A33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70877B8-7E7A-039F-5F83-F22A766A08C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88C1A8FA-C9CF-5A88-5E84-B2EFC68F6056}"/>
              </a:ext>
            </a:extLst>
          </p:cNvPr>
          <p:cNvSpPr txBox="1"/>
          <p:nvPr/>
        </p:nvSpPr>
        <p:spPr>
          <a:xfrm>
            <a:off x="363415" y="512359"/>
            <a:ext cx="11465170"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Locomotive Outlook (Sales, USD Million, 2017-2033)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Diesel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Electric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Hybrid</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2017-2033)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Engine Starter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Auxiliary Function</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https://www.marketstatsville.com/table-of-content/train-battery-market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Train Battery market are:</a:t>
            </a:r>
          </a:p>
          <a:p>
            <a:pPr fontAlgn="base"/>
            <a:endParaRPr lang="en-US" b="1" dirty="0">
              <a:solidFill>
                <a:srgbClr val="1C1C1C"/>
              </a:solidFill>
              <a:effectLst/>
              <a:latin typeface="Verdana" panose="020B0604030504040204" pitchFamily="34" charset="0"/>
            </a:endParaRPr>
          </a:p>
          <a:p>
            <a:pPr fontAlgn="base">
              <a:buFont typeface="Arial" panose="020B0604020202020204" pitchFamily="34" charset="0"/>
              <a:buChar char="•"/>
            </a:pPr>
            <a:r>
              <a:rPr lang="en-US" b="0" i="0" dirty="0">
                <a:solidFill>
                  <a:srgbClr val="5E5E5E"/>
                </a:solidFill>
                <a:effectLst/>
                <a:latin typeface="Verdana" panose="020B0604030504040204" pitchFamily="34" charset="0"/>
              </a:rPr>
              <a:t>CRRC Corporation Limited</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Alstom</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Siemens Mobility</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Bombardier Transportation</a:t>
            </a:r>
          </a:p>
        </p:txBody>
      </p:sp>
    </p:spTree>
    <p:extLst>
      <p:ext uri="{BB962C8B-B14F-4D97-AF65-F5344CB8AC3E}">
        <p14:creationId xmlns:p14="http://schemas.microsoft.com/office/powerpoint/2010/main" val="3359048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808862-79B6-B517-661E-07FB5E0A413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A15DEA8-8FB8-6863-60EF-CEFE4F8B1B64}"/>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63E31F7C-A94E-525C-D841-9CE4500BF5C9}"/>
              </a:ext>
            </a:extLst>
          </p:cNvPr>
          <p:cNvSpPr txBox="1"/>
          <p:nvPr/>
        </p:nvSpPr>
        <p:spPr>
          <a:xfrm>
            <a:off x="351692" y="1351062"/>
            <a:ext cx="11465170" cy="3416320"/>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General Electric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Hyundai </a:t>
            </a:r>
            <a:r>
              <a:rPr lang="en-US" b="0" i="0" dirty="0" err="1">
                <a:solidFill>
                  <a:srgbClr val="5E5E5E"/>
                </a:solidFill>
                <a:effectLst/>
                <a:latin typeface="Verdana" panose="020B0604030504040204" pitchFamily="34" charset="0"/>
              </a:rPr>
              <a:t>Rotem</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Kawasaki Heavy Industries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Trinity Rail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Stadler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Stadler Rail AG</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https://www.marketstatsville.com/train-battery-market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487274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5646</TotalTime>
  <Words>1387</Words>
  <Application>Microsoft Office PowerPoint</Application>
  <PresentationFormat>Widescreen</PresentationFormat>
  <Paragraphs>88</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533</cp:revision>
  <dcterms:created xsi:type="dcterms:W3CDTF">2017-04-19T06:29:38Z</dcterms:created>
  <dcterms:modified xsi:type="dcterms:W3CDTF">2023-10-19T11:18:30Z</dcterms:modified>
</cp:coreProperties>
</file>