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2"/>
  </p:notesMasterIdLst>
  <p:handoutMasterIdLst>
    <p:handoutMasterId r:id="rId13"/>
  </p:handoutMasterIdLst>
  <p:sldIdLst>
    <p:sldId id="257" r:id="rId3"/>
    <p:sldId id="312" r:id="rId4"/>
    <p:sldId id="299" r:id="rId5"/>
    <p:sldId id="269" r:id="rId6"/>
    <p:sldId id="307" r:id="rId7"/>
    <p:sldId id="313" r:id="rId8"/>
    <p:sldId id="314" r:id="rId9"/>
    <p:sldId id="315" r:id="rId10"/>
    <p:sldId id="29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19-10-2023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10/19/2023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10/19/2023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10/19/2023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10/19/2023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10/19/2023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10/19/2023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10/19/2023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VSaaS-market?utm_source=Manjeet+Free+19+oct&amp;utm_medium=Manjeet" TargetMode="External"/><Relationship Id="rId2" Type="http://schemas.openxmlformats.org/officeDocument/2006/relationships/hyperlink" Target="https://www.marketstatsville.com/VSaaS-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VSaaS-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www.marketstatsville.com/table-of-content/VSaaS-market"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www.marketstatsville.com/VSaaS-market"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4313515"/>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a:t>
            </a:r>
            <a:r>
              <a:rPr lang="en-US" sz="4800" b="1" dirty="0" err="1">
                <a:solidFill>
                  <a:srgbClr val="92D050"/>
                </a:solidFill>
                <a:latin typeface="IBMPlexSans"/>
              </a:rPr>
              <a:t>VSaaS</a:t>
            </a:r>
            <a:r>
              <a:rPr lang="en-US" sz="4800" b="1" dirty="0">
                <a:solidFill>
                  <a:srgbClr val="92D050"/>
                </a:solidFill>
                <a:latin typeface="IBMPlexSans"/>
              </a:rPr>
              <a:t>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a:t>
            </a:r>
            <a:r>
              <a:rPr lang="en-US" sz="1600" b="1" i="0" dirty="0" err="1">
                <a:solidFill>
                  <a:srgbClr val="1A1A1B"/>
                </a:solidFill>
                <a:effectLst/>
                <a:latin typeface="IBMPlexSans"/>
              </a:rPr>
              <a:t>VSaaS</a:t>
            </a:r>
            <a:r>
              <a:rPr lang="en-US" sz="1600" b="1" i="0" dirty="0">
                <a:solidFill>
                  <a:srgbClr val="1A1A1B"/>
                </a:solidFill>
                <a:effectLst/>
                <a:latin typeface="IBMPlexSans"/>
              </a:rPr>
              <a:t>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err="1">
                <a:solidFill>
                  <a:schemeClr val="tx2"/>
                </a:solidFill>
                <a:effectLst/>
              </a:rPr>
              <a:t>VSaaS</a:t>
            </a:r>
            <a:r>
              <a:rPr lang="en-US" sz="2400" i="0" dirty="0">
                <a:solidFill>
                  <a:schemeClr val="tx2"/>
                </a:solidFill>
                <a:effectLst/>
              </a:rPr>
              <a:t>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039615"/>
            <a:ext cx="11624044" cy="5632311"/>
          </a:xfrm>
          <a:prstGeom prst="rect">
            <a:avLst/>
          </a:prstGeom>
          <a:noFill/>
        </p:spPr>
        <p:txBody>
          <a:bodyPr wrap="square">
            <a:spAutoFit/>
          </a:bodyPr>
          <a:lstStyle/>
          <a:p>
            <a:pPr algn="l"/>
            <a:r>
              <a:rPr lang="en-US" b="0" i="0" dirty="0" err="1">
                <a:solidFill>
                  <a:srgbClr val="222222"/>
                </a:solidFill>
                <a:effectLst/>
                <a:latin typeface="Verdana" panose="020B0604030504040204" pitchFamily="34" charset="0"/>
              </a:rPr>
              <a:t>VSaaS</a:t>
            </a:r>
            <a:r>
              <a:rPr lang="en-US" b="0" i="0" dirty="0">
                <a:solidFill>
                  <a:srgbClr val="222222"/>
                </a:solidFill>
                <a:effectLst/>
                <a:latin typeface="Verdana" panose="020B0604030504040204" pitchFamily="34" charset="0"/>
              </a:rPr>
              <a:t> Market by Type (Hosted, Managed, Hybrid), by Vertical (Commercial, Infrastructure, Residential, Public Facilities, Military &amp; Defense, and Industrial), by Region (North America, Latin America, Europe, Asia Pacific, and Middle East &amp; Africa (MEA)) – Global Share and Forecast to 2033</a:t>
            </a:r>
          </a:p>
          <a:p>
            <a:pPr algn="l"/>
            <a:endParaRPr lang="en-US" b="0" i="0" dirty="0">
              <a:solidFill>
                <a:srgbClr val="000000"/>
              </a:solidFill>
              <a:effectLst/>
              <a:latin typeface="Verdana" panose="020B0604030504040204" pitchFamily="34" charset="0"/>
            </a:endParaRPr>
          </a:p>
          <a:p>
            <a:pPr algn="l" fontAlgn="base"/>
            <a:r>
              <a:rPr lang="en-US" b="0" i="0" dirty="0">
                <a:solidFill>
                  <a:srgbClr val="5E5E5E"/>
                </a:solidFill>
                <a:effectLst/>
                <a:latin typeface="Poppins" panose="00000500000000000000" pitchFamily="2" charset="0"/>
              </a:rPr>
              <a:t>According to the Market Statsville Group (MSG), the </a:t>
            </a:r>
            <a:r>
              <a:rPr lang="en-US" b="0" i="0" u="none" strike="noStrike" dirty="0">
                <a:solidFill>
                  <a:srgbClr val="003D78"/>
                </a:solidFill>
                <a:effectLst/>
                <a:latin typeface="Poppins" panose="00000500000000000000" pitchFamily="2" charset="0"/>
                <a:hlinkClick r:id="rId2"/>
              </a:rPr>
              <a:t>global </a:t>
            </a:r>
            <a:r>
              <a:rPr lang="en-US" b="0" i="0" u="none" strike="noStrike" dirty="0" err="1">
                <a:solidFill>
                  <a:srgbClr val="003D78"/>
                </a:solidFill>
                <a:effectLst/>
                <a:latin typeface="Poppins" panose="00000500000000000000" pitchFamily="2" charset="0"/>
                <a:hlinkClick r:id="rId2"/>
              </a:rPr>
              <a:t>VSaaS</a:t>
            </a:r>
            <a:r>
              <a:rPr lang="en-US" b="0" i="0" u="none" strike="noStrike" dirty="0">
                <a:solidFill>
                  <a:srgbClr val="003D78"/>
                </a:solidFill>
                <a:effectLst/>
                <a:latin typeface="Poppins" panose="00000500000000000000" pitchFamily="2" charset="0"/>
                <a:hlinkClick r:id="rId2"/>
              </a:rPr>
              <a:t> Market</a:t>
            </a:r>
            <a:r>
              <a:rPr lang="en-US" b="1" i="0" dirty="0">
                <a:solidFill>
                  <a:srgbClr val="5E5E5E"/>
                </a:solidFill>
                <a:effectLst/>
                <a:latin typeface="Poppins" panose="00000500000000000000" pitchFamily="2" charset="0"/>
              </a:rPr>
              <a:t> </a:t>
            </a:r>
            <a:r>
              <a:rPr lang="en-US" b="0" i="0" dirty="0">
                <a:solidFill>
                  <a:srgbClr val="5E5E5E"/>
                </a:solidFill>
                <a:effectLst/>
                <a:latin typeface="Poppins" panose="00000500000000000000" pitchFamily="2" charset="0"/>
              </a:rPr>
              <a:t>size is expected to grow from </a:t>
            </a:r>
            <a:r>
              <a:rPr lang="en-US" b="1" i="0" dirty="0">
                <a:solidFill>
                  <a:srgbClr val="5E5E5E"/>
                </a:solidFill>
                <a:effectLst/>
                <a:latin typeface="Poppins" panose="00000500000000000000" pitchFamily="2" charset="0"/>
              </a:rPr>
              <a:t>USD 4,806.1 million in 2022 </a:t>
            </a:r>
            <a:r>
              <a:rPr lang="en-US" b="0" i="0" dirty="0">
                <a:solidFill>
                  <a:srgbClr val="5E5E5E"/>
                </a:solidFill>
                <a:effectLst/>
                <a:latin typeface="Poppins" panose="00000500000000000000" pitchFamily="2" charset="0"/>
              </a:rPr>
              <a:t>to </a:t>
            </a:r>
            <a:r>
              <a:rPr lang="en-US" b="1" i="0" dirty="0">
                <a:solidFill>
                  <a:srgbClr val="5E5E5E"/>
                </a:solidFill>
                <a:effectLst/>
                <a:latin typeface="Poppins" panose="00000500000000000000" pitchFamily="2" charset="0"/>
              </a:rPr>
              <a:t>USD 17,071.8 million by 2033</a:t>
            </a:r>
            <a:r>
              <a:rPr lang="en-US" b="0" i="0" dirty="0">
                <a:solidFill>
                  <a:srgbClr val="5E5E5E"/>
                </a:solidFill>
                <a:effectLst/>
                <a:latin typeface="Poppins" panose="00000500000000000000" pitchFamily="2" charset="0"/>
              </a:rPr>
              <a:t>, at a </a:t>
            </a:r>
            <a:r>
              <a:rPr lang="en-US" b="1" i="0" dirty="0">
                <a:solidFill>
                  <a:srgbClr val="5E5E5E"/>
                </a:solidFill>
                <a:effectLst/>
                <a:latin typeface="Poppins" panose="00000500000000000000" pitchFamily="2" charset="0"/>
              </a:rPr>
              <a:t>CAGR of 17.6</a:t>
            </a:r>
            <a:r>
              <a:rPr lang="en-US" b="1" i="0" dirty="0">
                <a:solidFill>
                  <a:srgbClr val="5E5E5E"/>
                </a:solidFill>
                <a:effectLst/>
                <a:latin typeface="Verdana" panose="020B0604030504040204" pitchFamily="34" charset="0"/>
              </a:rPr>
              <a:t>%</a:t>
            </a:r>
            <a:r>
              <a:rPr lang="en-US" b="0" i="0" dirty="0">
                <a:solidFill>
                  <a:srgbClr val="5E5E5E"/>
                </a:solidFill>
                <a:effectLst/>
                <a:latin typeface="Poppins" panose="00000500000000000000" pitchFamily="2" charset="0"/>
              </a:rPr>
              <a:t> from 2023 to 2033.</a:t>
            </a:r>
          </a:p>
          <a:p>
            <a:br>
              <a:rPr lang="en-US" dirty="0"/>
            </a:br>
            <a:endParaRPr lang="en-US" dirty="0">
              <a:solidFill>
                <a:srgbClr val="000000"/>
              </a:solidFill>
              <a:latin typeface="Verdana" panose="020B0604030504040204" pitchFamily="34" charset="0"/>
            </a:endParaRPr>
          </a:p>
          <a:p>
            <a:pPr algn="l" fontAlgn="base"/>
            <a:r>
              <a:rPr lang="en-US" b="0" i="0" dirty="0">
                <a:solidFill>
                  <a:srgbClr val="5E5E5E"/>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a:t>
            </a:r>
          </a:p>
          <a:p>
            <a:pPr algn="l" fontAlgn="base"/>
            <a:endParaRPr lang="en-US" dirty="0">
              <a:solidFill>
                <a:srgbClr val="5E5E5E"/>
              </a:solidFill>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003D78"/>
                </a:solidFill>
                <a:effectLst/>
                <a:latin typeface="Verdana" panose="020B0604030504040204" pitchFamily="34" charset="0"/>
                <a:hlinkClick r:id="rId3"/>
              </a:rPr>
              <a:t>https://www.marketstatsville.com/request-sample/VSaaS-market?utm_source=Manjeet+Free+19+oct&amp;utm_medium=Manjeet</a:t>
            </a:r>
            <a:r>
              <a:rPr lang="en-US" b="1" i="0" dirty="0">
                <a:solidFill>
                  <a:srgbClr val="5E5E5E"/>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AECC841-4AD8-2D23-556F-55D94C3E26F3}"/>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C2016BD1-A054-1AF0-C4B0-A5AE332A301E}"/>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935C2F28-60DA-477E-F2F9-E362EEB3F5B3}"/>
              </a:ext>
            </a:extLst>
          </p:cNvPr>
          <p:cNvSpPr txBox="1"/>
          <p:nvPr/>
        </p:nvSpPr>
        <p:spPr>
          <a:xfrm>
            <a:off x="307145" y="751344"/>
            <a:ext cx="11577710" cy="5632311"/>
          </a:xfrm>
          <a:prstGeom prst="rect">
            <a:avLst/>
          </a:prstGeom>
          <a:noFill/>
        </p:spPr>
        <p:txBody>
          <a:bodyPr wrap="square">
            <a:spAutoFit/>
          </a:bodyPr>
          <a:lstStyle/>
          <a:p>
            <a:pPr fontAlgn="base"/>
            <a:r>
              <a:rPr lang="en-US" b="1" dirty="0">
                <a:effectLst/>
                <a:latin typeface="Verdana" panose="020B0604030504040204" pitchFamily="34" charset="0"/>
              </a:rPr>
              <a:t>Direct Purchase Report: </a:t>
            </a:r>
            <a:r>
              <a:rPr lang="en-US" b="1" u="none" strike="noStrike" dirty="0">
                <a:solidFill>
                  <a:srgbClr val="003D78"/>
                </a:solidFill>
                <a:effectLst/>
                <a:latin typeface="Verdana" panose="020B0604030504040204" pitchFamily="34" charset="0"/>
                <a:hlinkClick r:id="rId2"/>
              </a:rPr>
              <a:t>https://www.marketstatsville.com/buy-now/VSaaS-market?opt=3338</a:t>
            </a:r>
            <a:r>
              <a:rPr lang="en-US" b="1" dirty="0">
                <a:effectLst/>
                <a:latin typeface="Verdana" panose="020B0604030504040204" pitchFamily="34" charset="0"/>
              </a:rPr>
              <a:t> </a:t>
            </a:r>
          </a:p>
          <a:p>
            <a:pPr fontAlgn="base"/>
            <a:endParaRPr lang="en-US" dirty="0">
              <a:effectLst/>
              <a:latin typeface="Verdana" panose="020B0604030504040204" pitchFamily="34" charset="0"/>
            </a:endParaRPr>
          </a:p>
          <a:p>
            <a:pPr fontAlgn="base"/>
            <a:r>
              <a:rPr lang="en-US" b="0" u="none" strike="noStrike" dirty="0">
                <a:solidFill>
                  <a:srgbClr val="1C1C1C"/>
                </a:solidFill>
                <a:effectLst/>
                <a:latin typeface="Verdana" panose="020B0604030504040204" pitchFamily="34" charset="0"/>
              </a:rPr>
              <a:t>Scope of the Global </a:t>
            </a:r>
            <a:r>
              <a:rPr lang="en-US" b="0" u="none" strike="noStrike" dirty="0" err="1">
                <a:solidFill>
                  <a:srgbClr val="1C1C1C"/>
                </a:solidFill>
                <a:effectLst/>
                <a:latin typeface="Verdana" panose="020B0604030504040204" pitchFamily="34" charset="0"/>
              </a:rPr>
              <a:t>VSaaS</a:t>
            </a:r>
            <a:r>
              <a:rPr lang="en-US" b="0" u="none" strike="noStrike" dirty="0">
                <a:solidFill>
                  <a:srgbClr val="1C1C1C"/>
                </a:solidFill>
                <a:effectLst/>
                <a:latin typeface="Verdana" panose="020B0604030504040204" pitchFamily="34" charset="0"/>
              </a:rPr>
              <a:t> Market </a:t>
            </a:r>
            <a:r>
              <a:rPr lang="en-US" b="0" u="none" strike="noStrike" dirty="0" err="1">
                <a:solidFill>
                  <a:srgbClr val="1C1C1C"/>
                </a:solidFill>
                <a:effectLst/>
                <a:latin typeface="Verdana" panose="020B0604030504040204" pitchFamily="34" charset="0"/>
              </a:rPr>
              <a:t>Market</a:t>
            </a:r>
            <a:endParaRPr lang="en-US" b="0" u="none" strike="noStrike" dirty="0">
              <a:solidFill>
                <a:srgbClr val="1C1C1C"/>
              </a:solidFill>
              <a:effectLst/>
              <a:latin typeface="Verdana" panose="020B0604030504040204" pitchFamily="34" charset="0"/>
            </a:endParaRPr>
          </a:p>
          <a:p>
            <a:pPr fontAlgn="base"/>
            <a:endParaRPr lang="en-US" b="1" dirty="0">
              <a:solidFill>
                <a:srgbClr val="1C1C1C"/>
              </a:solidFill>
              <a:effectLst/>
              <a:latin typeface="Verdana" panose="020B0604030504040204" pitchFamily="34" charset="0"/>
            </a:endParaRPr>
          </a:p>
          <a:p>
            <a:pPr fontAlgn="base"/>
            <a:r>
              <a:rPr lang="en-US" b="1" dirty="0">
                <a:solidFill>
                  <a:srgbClr val="1C1C1C"/>
                </a:solidFill>
                <a:effectLst/>
                <a:latin typeface="Verdana" panose="020B0604030504040204" pitchFamily="34" charset="0"/>
              </a:rPr>
              <a:t>By Type Outlook (Sales, USD Million, 2017-2033)              </a:t>
            </a:r>
          </a:p>
          <a:p>
            <a:pPr fontAlgn="base">
              <a:buFont typeface="Arial" panose="020B0604020202020204" pitchFamily="34" charset="0"/>
              <a:buChar char="•"/>
            </a:pPr>
            <a:r>
              <a:rPr lang="en-US" b="0" dirty="0">
                <a:effectLst/>
                <a:latin typeface="Verdana" panose="020B0604030504040204" pitchFamily="34" charset="0"/>
              </a:rPr>
              <a:t>Hosted</a:t>
            </a:r>
          </a:p>
          <a:p>
            <a:pPr fontAlgn="base">
              <a:buFont typeface="Arial" panose="020B0604020202020204" pitchFamily="34" charset="0"/>
              <a:buChar char="•"/>
            </a:pPr>
            <a:r>
              <a:rPr lang="en-US" b="0" dirty="0">
                <a:effectLst/>
                <a:latin typeface="Verdana" panose="020B0604030504040204" pitchFamily="34" charset="0"/>
              </a:rPr>
              <a:t>Managed</a:t>
            </a:r>
          </a:p>
          <a:p>
            <a:pPr fontAlgn="base">
              <a:buFont typeface="Arial" panose="020B0604020202020204" pitchFamily="34" charset="0"/>
              <a:buChar char="•"/>
            </a:pPr>
            <a:r>
              <a:rPr lang="en-US" b="0" dirty="0">
                <a:effectLst/>
                <a:latin typeface="Verdana" panose="020B0604030504040204" pitchFamily="34" charset="0"/>
              </a:rPr>
              <a:t>Hybrid</a:t>
            </a:r>
          </a:p>
          <a:p>
            <a:pPr fontAlgn="base">
              <a:buFont typeface="Arial" panose="020B0604020202020204" pitchFamily="34" charset="0"/>
              <a:buChar char="•"/>
            </a:pPr>
            <a:endParaRPr lang="en-US" b="0" dirty="0">
              <a:effectLst/>
              <a:latin typeface="Verdana" panose="020B0604030504040204" pitchFamily="34" charset="0"/>
            </a:endParaRPr>
          </a:p>
          <a:p>
            <a:pPr fontAlgn="base"/>
            <a:r>
              <a:rPr lang="en-US" b="1" dirty="0">
                <a:solidFill>
                  <a:srgbClr val="1C1C1C"/>
                </a:solidFill>
                <a:effectLst/>
                <a:latin typeface="Verdana" panose="020B0604030504040204" pitchFamily="34" charset="0"/>
              </a:rPr>
              <a:t>By Vertical Outlook (Sales, USD Million, 2017-2033)            </a:t>
            </a:r>
          </a:p>
          <a:p>
            <a:pPr fontAlgn="base">
              <a:buFont typeface="Arial" panose="020B0604020202020204" pitchFamily="34" charset="0"/>
              <a:buChar char="•"/>
            </a:pPr>
            <a:r>
              <a:rPr lang="en-US" b="0" dirty="0">
                <a:effectLst/>
                <a:latin typeface="Verdana" panose="020B0604030504040204" pitchFamily="34" charset="0"/>
              </a:rPr>
              <a:t>Commercial</a:t>
            </a:r>
          </a:p>
          <a:p>
            <a:pPr marL="742950" lvl="1" indent="-285750" fontAlgn="base">
              <a:buFont typeface="Arial" panose="020B0604020202020204" pitchFamily="34" charset="0"/>
              <a:buChar char="•"/>
            </a:pPr>
            <a:r>
              <a:rPr lang="en-US" b="0" dirty="0">
                <a:effectLst/>
                <a:latin typeface="Verdana" panose="020B0604030504040204" pitchFamily="34" charset="0"/>
              </a:rPr>
              <a:t>Retail Stores &amp; Malls</a:t>
            </a:r>
          </a:p>
          <a:p>
            <a:pPr marL="742950" lvl="1" indent="-285750" fontAlgn="base">
              <a:buFont typeface="Arial" panose="020B0604020202020204" pitchFamily="34" charset="0"/>
              <a:buChar char="•"/>
            </a:pPr>
            <a:r>
              <a:rPr lang="en-US" b="0" dirty="0">
                <a:effectLst/>
                <a:latin typeface="Verdana" panose="020B0604030504040204" pitchFamily="34" charset="0"/>
              </a:rPr>
              <a:t>Enterprises</a:t>
            </a:r>
          </a:p>
          <a:p>
            <a:pPr marL="742950" lvl="1" indent="-285750" fontAlgn="base">
              <a:buFont typeface="Arial" panose="020B0604020202020204" pitchFamily="34" charset="0"/>
              <a:buChar char="•"/>
            </a:pPr>
            <a:r>
              <a:rPr lang="en-US" b="0" dirty="0">
                <a:effectLst/>
                <a:latin typeface="Verdana" panose="020B0604030504040204" pitchFamily="34" charset="0"/>
              </a:rPr>
              <a:t>Bank &amp; Financial Institutions</a:t>
            </a:r>
          </a:p>
          <a:p>
            <a:pPr marL="742950" lvl="1" indent="-285750" fontAlgn="base">
              <a:buFont typeface="Arial" panose="020B0604020202020204" pitchFamily="34" charset="0"/>
              <a:buChar char="•"/>
            </a:pPr>
            <a:r>
              <a:rPr lang="en-US" b="0" dirty="0">
                <a:effectLst/>
                <a:latin typeface="Verdana" panose="020B0604030504040204" pitchFamily="34" charset="0"/>
              </a:rPr>
              <a:t>Hospitality Centers</a:t>
            </a:r>
          </a:p>
          <a:p>
            <a:pPr marL="742950" lvl="1" indent="-285750" fontAlgn="base">
              <a:buFont typeface="Arial" panose="020B0604020202020204" pitchFamily="34" charset="0"/>
              <a:buChar char="•"/>
            </a:pPr>
            <a:r>
              <a:rPr lang="en-US" b="0" dirty="0">
                <a:effectLst/>
                <a:latin typeface="Verdana" panose="020B0604030504040204" pitchFamily="34" charset="0"/>
              </a:rPr>
              <a:t>Warehouses</a:t>
            </a:r>
          </a:p>
          <a:p>
            <a:pPr fontAlgn="base">
              <a:buFont typeface="Arial" panose="020B0604020202020204" pitchFamily="34" charset="0"/>
              <a:buChar char="•"/>
            </a:pPr>
            <a:r>
              <a:rPr lang="en-US" b="0" dirty="0">
                <a:effectLst/>
                <a:latin typeface="Verdana" panose="020B0604030504040204" pitchFamily="34" charset="0"/>
              </a:rPr>
              <a:t>Infrastructure</a:t>
            </a:r>
          </a:p>
          <a:p>
            <a:pPr marL="742950" lvl="1" indent="-285750" fontAlgn="base">
              <a:buFont typeface="Arial" panose="020B0604020202020204" pitchFamily="34" charset="0"/>
              <a:buChar char="•"/>
            </a:pPr>
            <a:r>
              <a:rPr lang="en-US" b="0" i="0" dirty="0">
                <a:solidFill>
                  <a:srgbClr val="5E5E5E"/>
                </a:solidFill>
                <a:effectLst/>
                <a:latin typeface="Verdana" panose="020B0604030504040204" pitchFamily="34" charset="0"/>
              </a:rPr>
              <a:t>Transportation &amp; City Surveillance</a:t>
            </a:r>
          </a:p>
          <a:p>
            <a:pPr marL="742950" lvl="1" indent="-285750" fontAlgn="base">
              <a:buFont typeface="Arial" panose="020B0604020202020204" pitchFamily="34" charset="0"/>
              <a:buChar char="•"/>
            </a:pPr>
            <a:r>
              <a:rPr lang="en-US" b="0" i="0" dirty="0">
                <a:solidFill>
                  <a:srgbClr val="5E5E5E"/>
                </a:solidFill>
                <a:effectLst/>
                <a:latin typeface="Verdana" panose="020B0604030504040204" pitchFamily="34" charset="0"/>
              </a:rPr>
              <a:t>Public Places</a:t>
            </a:r>
            <a:endParaRPr lang="en-IN" dirty="0"/>
          </a:p>
        </p:txBody>
      </p:sp>
    </p:spTree>
    <p:extLst>
      <p:ext uri="{BB962C8B-B14F-4D97-AF65-F5344CB8AC3E}">
        <p14:creationId xmlns:p14="http://schemas.microsoft.com/office/powerpoint/2010/main" val="1498365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2CEE14F-EBC4-1771-0E55-54B2051AD97D}"/>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79079748-6D6C-E91E-6383-00E8F0A832A5}"/>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A3CB66BB-A29D-A0C7-1350-974711EBDE18}"/>
              </a:ext>
            </a:extLst>
          </p:cNvPr>
          <p:cNvSpPr txBox="1"/>
          <p:nvPr/>
        </p:nvSpPr>
        <p:spPr>
          <a:xfrm>
            <a:off x="293077" y="528603"/>
            <a:ext cx="11605846" cy="5078313"/>
          </a:xfrm>
          <a:prstGeom prst="rect">
            <a:avLst/>
          </a:prstGeom>
          <a:noFill/>
        </p:spPr>
        <p:txBody>
          <a:bodyPr wrap="square">
            <a:spAutoFit/>
          </a:bodyPr>
          <a:lstStyle/>
          <a:p>
            <a:pPr marL="742950" lvl="1" indent="-285750" algn="l" fontAlgn="base">
              <a:buFont typeface="Arial" panose="020B0604020202020204" pitchFamily="34" charset="0"/>
              <a:buChar char="•"/>
            </a:pPr>
            <a:r>
              <a:rPr lang="en-US" b="0" i="0" dirty="0">
                <a:solidFill>
                  <a:srgbClr val="5E5E5E"/>
                </a:solidFill>
                <a:effectLst/>
                <a:latin typeface="Verdana" panose="020B0604030504040204" pitchFamily="34" charset="0"/>
              </a:rPr>
              <a:t>Utilities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Residential</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Military &amp; Defense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Public Facilities</a:t>
            </a:r>
          </a:p>
          <a:p>
            <a:pPr marL="742950" lvl="1" indent="-285750" algn="l" fontAlgn="base">
              <a:buFont typeface="Arial" panose="020B0604020202020204" pitchFamily="34" charset="0"/>
              <a:buChar char="•"/>
            </a:pPr>
            <a:r>
              <a:rPr lang="en-US" b="0" i="0" dirty="0">
                <a:solidFill>
                  <a:srgbClr val="5E5E5E"/>
                </a:solidFill>
                <a:effectLst/>
                <a:latin typeface="Verdana" panose="020B0604030504040204" pitchFamily="34" charset="0"/>
              </a:rPr>
              <a:t>Healthcare Buildings</a:t>
            </a:r>
          </a:p>
          <a:p>
            <a:pPr marL="742950" lvl="1" indent="-285750" algn="l" fontAlgn="base">
              <a:buFont typeface="Arial" panose="020B0604020202020204" pitchFamily="34" charset="0"/>
              <a:buChar char="•"/>
            </a:pPr>
            <a:r>
              <a:rPr lang="en-US" b="0" i="0" dirty="0">
                <a:solidFill>
                  <a:srgbClr val="5E5E5E"/>
                </a:solidFill>
                <a:effectLst/>
                <a:latin typeface="Verdana" panose="020B0604030504040204" pitchFamily="34" charset="0"/>
              </a:rPr>
              <a:t>Educational Buildings</a:t>
            </a:r>
          </a:p>
          <a:p>
            <a:pPr marL="742950" lvl="1" indent="-285750" algn="l" fontAlgn="base">
              <a:buFont typeface="Arial" panose="020B0604020202020204" pitchFamily="34" charset="0"/>
              <a:buChar char="•"/>
            </a:pPr>
            <a:r>
              <a:rPr lang="en-US" b="0" i="0" dirty="0">
                <a:solidFill>
                  <a:srgbClr val="5E5E5E"/>
                </a:solidFill>
                <a:effectLst/>
                <a:latin typeface="Verdana" panose="020B0604030504040204" pitchFamily="34" charset="0"/>
              </a:rPr>
              <a:t>Religious Places</a:t>
            </a:r>
          </a:p>
          <a:p>
            <a:pPr marL="742950" lvl="1" indent="-285750" algn="l" fontAlgn="base">
              <a:buFont typeface="Arial" panose="020B0604020202020204" pitchFamily="34" charset="0"/>
              <a:buChar char="•"/>
            </a:pPr>
            <a:r>
              <a:rPr lang="en-US" b="0" i="0" dirty="0">
                <a:solidFill>
                  <a:srgbClr val="5E5E5E"/>
                </a:solidFill>
                <a:effectLst/>
                <a:latin typeface="Verdana" panose="020B0604030504040204" pitchFamily="34" charset="0"/>
              </a:rPr>
              <a:t>Government Buildings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Industrial</a:t>
            </a:r>
          </a:p>
          <a:p>
            <a:pPr algn="l" fontAlgn="base">
              <a:buFont typeface="Arial" panose="020B0604020202020204" pitchFamily="34" charset="0"/>
              <a:buChar char="•"/>
            </a:pPr>
            <a:endParaRPr lang="en-US" dirty="0">
              <a:solidFill>
                <a:srgbClr val="5E5E5E"/>
              </a:solidFill>
              <a:latin typeface="Verdana" panose="020B0604030504040204" pitchFamily="34" charset="0"/>
            </a:endParaRPr>
          </a:p>
          <a:p>
            <a:pPr algn="l" fontAlgn="base"/>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003D78"/>
                </a:solidFill>
                <a:effectLst/>
                <a:latin typeface="Verdana" panose="020B0604030504040204" pitchFamily="34" charset="0"/>
                <a:hlinkClick r:id="rId2"/>
              </a:rPr>
              <a:t>https://www.marketstatsville.com/table-of-content/VSaaS-market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pPr fontAlgn="base"/>
            <a:br>
              <a:rPr lang="en-US" dirty="0"/>
            </a:br>
            <a:r>
              <a:rPr lang="en-US" b="1" dirty="0">
                <a:solidFill>
                  <a:srgbClr val="1C1C1C"/>
                </a:solidFill>
                <a:effectLst/>
                <a:latin typeface="Verdana" panose="020B0604030504040204" pitchFamily="34" charset="0"/>
              </a:rPr>
              <a:t>Major key players in the global </a:t>
            </a:r>
            <a:r>
              <a:rPr lang="en-US" b="1" dirty="0" err="1">
                <a:solidFill>
                  <a:srgbClr val="1C1C1C"/>
                </a:solidFill>
                <a:effectLst/>
                <a:latin typeface="Verdana" panose="020B0604030504040204" pitchFamily="34" charset="0"/>
              </a:rPr>
              <a:t>VSaaS</a:t>
            </a:r>
            <a:r>
              <a:rPr lang="en-US" b="1" dirty="0">
                <a:solidFill>
                  <a:srgbClr val="1C1C1C"/>
                </a:solidFill>
                <a:effectLst/>
                <a:latin typeface="Verdana" panose="020B0604030504040204" pitchFamily="34" charset="0"/>
              </a:rPr>
              <a:t> Market </a:t>
            </a:r>
            <a:r>
              <a:rPr lang="en-US" b="1" dirty="0" err="1">
                <a:solidFill>
                  <a:srgbClr val="1C1C1C"/>
                </a:solidFill>
                <a:effectLst/>
                <a:latin typeface="Verdana" panose="020B0604030504040204" pitchFamily="34" charset="0"/>
              </a:rPr>
              <a:t>market</a:t>
            </a:r>
            <a:r>
              <a:rPr lang="en-US" b="1" dirty="0">
                <a:solidFill>
                  <a:srgbClr val="1C1C1C"/>
                </a:solidFill>
                <a:effectLst/>
                <a:latin typeface="Verdana" panose="020B0604030504040204" pitchFamily="34" charset="0"/>
              </a:rPr>
              <a:t> are:</a:t>
            </a:r>
          </a:p>
          <a:p>
            <a:pPr fontAlgn="base">
              <a:buFont typeface="Arial" panose="020B0604020202020204" pitchFamily="34" charset="0"/>
              <a:buChar char="•"/>
            </a:pPr>
            <a:r>
              <a:rPr lang="en-US" b="0" i="0" dirty="0">
                <a:solidFill>
                  <a:srgbClr val="5E5E5E"/>
                </a:solidFill>
                <a:effectLst/>
                <a:latin typeface="Verdana" panose="020B0604030504040204" pitchFamily="34" charset="0"/>
              </a:rPr>
              <a:t>Panasonic System Networks Co. Ltd.</a:t>
            </a:r>
          </a:p>
          <a:p>
            <a:pPr fontAlgn="base">
              <a:buFont typeface="Arial" panose="020B0604020202020204" pitchFamily="34" charset="0"/>
              <a:buChar char="•"/>
            </a:pPr>
            <a:r>
              <a:rPr lang="en-US" b="0" i="0" dirty="0">
                <a:solidFill>
                  <a:srgbClr val="5E5E5E"/>
                </a:solidFill>
                <a:effectLst/>
                <a:latin typeface="Verdana" panose="020B0604030504040204" pitchFamily="34" charset="0"/>
              </a:rPr>
              <a:t>Genetec, Inc.,</a:t>
            </a:r>
          </a:p>
          <a:p>
            <a:pPr fontAlgn="base">
              <a:buFont typeface="Arial" panose="020B0604020202020204" pitchFamily="34" charset="0"/>
              <a:buChar char="•"/>
            </a:pPr>
            <a:r>
              <a:rPr lang="en-US" b="0" i="0" dirty="0">
                <a:solidFill>
                  <a:srgbClr val="5E5E5E"/>
                </a:solidFill>
                <a:effectLst/>
                <a:latin typeface="Verdana" panose="020B0604030504040204" pitchFamily="34" charset="0"/>
              </a:rPr>
              <a:t>D-Link Systems, Inc.,</a:t>
            </a:r>
          </a:p>
          <a:p>
            <a:endParaRPr lang="en-IN" dirty="0"/>
          </a:p>
        </p:txBody>
      </p:sp>
    </p:spTree>
    <p:extLst>
      <p:ext uri="{BB962C8B-B14F-4D97-AF65-F5344CB8AC3E}">
        <p14:creationId xmlns:p14="http://schemas.microsoft.com/office/powerpoint/2010/main" val="3277361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C88E93-5036-D887-279D-F9AA12AF75C9}"/>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EA889B2B-B204-4447-0703-E82DE447EC7C}"/>
              </a:ext>
            </a:extLst>
          </p:cNvPr>
          <p:cNvSpPr>
            <a:spLocks noGrp="1"/>
          </p:cNvSpPr>
          <p:nvPr>
            <p:ph type="sldNum" sz="quarter" idx="12"/>
          </p:nvPr>
        </p:nvSpPr>
        <p:spPr/>
        <p:txBody>
          <a:bodyPr/>
          <a:lstStyle/>
          <a:p>
            <a:fld id="{03206E70-9524-410D-AE9B-78D656EAA14D}" type="slidenum">
              <a:rPr lang="en-US" smtClean="0"/>
              <a:pPr/>
              <a:t>8</a:t>
            </a:fld>
            <a:endParaRPr lang="en-US" dirty="0"/>
          </a:p>
        </p:txBody>
      </p:sp>
      <p:sp>
        <p:nvSpPr>
          <p:cNvPr id="5" name="TextBox 4">
            <a:extLst>
              <a:ext uri="{FF2B5EF4-FFF2-40B4-BE49-F238E27FC236}">
                <a16:creationId xmlns:a16="http://schemas.microsoft.com/office/drawing/2014/main" id="{F7A4B917-6755-A3EF-70B3-8E549D83B35D}"/>
              </a:ext>
            </a:extLst>
          </p:cNvPr>
          <p:cNvSpPr txBox="1"/>
          <p:nvPr/>
        </p:nvSpPr>
        <p:spPr>
          <a:xfrm>
            <a:off x="337625" y="935564"/>
            <a:ext cx="11493304" cy="4524315"/>
          </a:xfrm>
          <a:prstGeom prst="rect">
            <a:avLst/>
          </a:prstGeom>
          <a:noFill/>
        </p:spPr>
        <p:txBody>
          <a:bodyPr wrap="square">
            <a:spAutoFit/>
          </a:bodyPr>
          <a:lstStyle/>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GeoVision</a:t>
            </a:r>
            <a:r>
              <a:rPr lang="en-US" b="0" i="0" dirty="0">
                <a:solidFill>
                  <a:srgbClr val="5E5E5E"/>
                </a:solidFill>
                <a:effectLst/>
                <a:latin typeface="Verdana" panose="020B0604030504040204" pitchFamily="34" charset="0"/>
              </a:rPr>
              <a:t>, Inc.,</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Agent Video Intelligence Ltd.,</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Pelco</a:t>
            </a:r>
            <a:r>
              <a:rPr lang="en-US" b="0" i="0" dirty="0">
                <a:solidFill>
                  <a:srgbClr val="5E5E5E"/>
                </a:solidFill>
                <a:effectLst/>
                <a:latin typeface="Verdana" panose="020B0604030504040204" pitchFamily="34" charset="0"/>
              </a:rPr>
              <a:t>, Inc.,</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Robert Bosch GmbH,</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Axis Communications AB,</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FLIR Systems, Inc.,</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NETGEAR Inc.,</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Homeboy, Inc., and</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Canary Connect, Inc.</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(Note: we include the maximum-to-maximum top/key companies in the final report with the recent development, partnership, and acquisition of the companies.)</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For Report Description: </a:t>
            </a:r>
            <a:r>
              <a:rPr lang="en-US" b="1" i="0" u="none" strike="noStrike" dirty="0">
                <a:solidFill>
                  <a:srgbClr val="003D78"/>
                </a:solidFill>
                <a:effectLst/>
                <a:latin typeface="Verdana" panose="020B0604030504040204" pitchFamily="34" charset="0"/>
                <a:hlinkClick r:id="rId2"/>
              </a:rPr>
              <a:t>https://www.marketstatsville.com/VSaaS-market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br>
              <a:rPr lang="en-US" dirty="0"/>
            </a:br>
            <a:endParaRPr lang="en-IN" dirty="0"/>
          </a:p>
        </p:txBody>
      </p:sp>
    </p:spTree>
    <p:extLst>
      <p:ext uri="{BB962C8B-B14F-4D97-AF65-F5344CB8AC3E}">
        <p14:creationId xmlns:p14="http://schemas.microsoft.com/office/powerpoint/2010/main" val="2303397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5638</TotalTime>
  <Words>1405</Words>
  <Application>Microsoft Office PowerPoint</Application>
  <PresentationFormat>Widescreen</PresentationFormat>
  <Paragraphs>93</Paragraphs>
  <Slides>9</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9</vt:i4>
      </vt:variant>
    </vt:vector>
  </HeadingPairs>
  <TitlesOfParts>
    <vt:vector size="23" baseType="lpstr">
      <vt:lpstr>Arial</vt:lpstr>
      <vt:lpstr>Calibri</vt:lpstr>
      <vt:lpstr>Calibri (Body)</vt:lpstr>
      <vt:lpstr>Calibri Light</vt:lpstr>
      <vt:lpstr>IBMPlexSans</vt:lpstr>
      <vt:lpstr>Poppins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532</cp:revision>
  <dcterms:created xsi:type="dcterms:W3CDTF">2017-04-19T06:29:38Z</dcterms:created>
  <dcterms:modified xsi:type="dcterms:W3CDTF">2023-10-19T10:43:47Z</dcterms:modified>
</cp:coreProperties>
</file>