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16-11-2023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11/16/2023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11/16/2023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11/16/2023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11/16/2023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11/16/2023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11/16/2023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11/16/2023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automotive-windows-film-market?utm_source=Manjeet+Free+15+Nov&amp;utm_medium=Manjeet" TargetMode="External"/><Relationship Id="rId2" Type="http://schemas.openxmlformats.org/officeDocument/2006/relationships/hyperlink" Target="https://www.marketstatsville.com/automotive-windows-film-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automotive-windows-film-market?opt=3338&amp;utm_source=Manjeet+Free+15+Nov&amp;utm_medium=Manjeet"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3mindia.in/3M/en_IN/p/d/b00016683/" TargetMode="External"/><Relationship Id="rId2" Type="http://schemas.openxmlformats.org/officeDocument/2006/relationships/hyperlink" Target="https://www.marketstatsville.com/table-of-content/automotive-windows-film-market" TargetMode="External"/><Relationship Id="rId1" Type="http://schemas.openxmlformats.org/officeDocument/2006/relationships/slideLayout" Target="../slideLayouts/slideLayout7.xml"/><Relationship Id="rId6" Type="http://schemas.openxmlformats.org/officeDocument/2006/relationships/hyperlink" Target="https://www.marketstatsville.com/automotive-windows-film-market" TargetMode="External"/><Relationship Id="rId5" Type="http://schemas.openxmlformats.org/officeDocument/2006/relationships/hyperlink" Target="https://www.armolan.com/" TargetMode="External"/><Relationship Id="rId4" Type="http://schemas.openxmlformats.org/officeDocument/2006/relationships/hyperlink" Target="https://madico.com/automotiv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3907074"/>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Automotive Windows Film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2024-2033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Automotive Windows Film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Automotive Windows Film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294070"/>
            <a:ext cx="11624044" cy="5355312"/>
          </a:xfrm>
          <a:prstGeom prst="rect">
            <a:avLst/>
          </a:prstGeom>
          <a:noFill/>
        </p:spPr>
        <p:txBody>
          <a:bodyPr wrap="square">
            <a:spAutoFit/>
          </a:bodyPr>
          <a:lstStyle/>
          <a:p>
            <a:pPr algn="l"/>
            <a:r>
              <a:rPr lang="en-US" dirty="0">
                <a:solidFill>
                  <a:srgbClr val="000000"/>
                </a:solidFill>
                <a:latin typeface="Verdana" panose="020B0604030504040204" pitchFamily="34" charset="0"/>
              </a:rPr>
              <a:t>Automotive Windows Film Market by Type (Dyed Window Tint, Metallized Window Tint, Ceramic Window Tint, Carbon Window Tint), by Vehicle Type (Passenger Vehicles and Commercial Vehicles), by Region (North America, South America, Europe, Asia Pacific, and MEA) – Global Share and Forecast to 2033</a:t>
            </a:r>
          </a:p>
          <a:p>
            <a:pPr algn="l"/>
            <a:endParaRPr lang="en-US" dirty="0">
              <a:solidFill>
                <a:srgbClr val="000000"/>
              </a:solidFill>
              <a:latin typeface="Verdana" panose="020B0604030504040204" pitchFamily="34" charset="0"/>
            </a:endParaRPr>
          </a:p>
          <a:p>
            <a:pPr algn="l" fontAlgn="base"/>
            <a:r>
              <a:rPr lang="en-US" b="0" i="0" dirty="0">
                <a:solidFill>
                  <a:srgbClr val="5E5E5E"/>
                </a:solidFill>
                <a:effectLst/>
                <a:latin typeface="Verdana" panose="020B0604030504040204" pitchFamily="34" charset="0"/>
              </a:rPr>
              <a:t>According to the Market Statsville Group (MSG), the </a:t>
            </a:r>
            <a:r>
              <a:rPr lang="en-US" b="0" i="0" u="none" strike="noStrike" dirty="0">
                <a:solidFill>
                  <a:srgbClr val="003D78"/>
                </a:solidFill>
                <a:effectLst/>
                <a:latin typeface="Verdana" panose="020B0604030504040204" pitchFamily="34" charset="0"/>
                <a:hlinkClick r:id="rId2"/>
              </a:rPr>
              <a:t>global automotive windows film market</a:t>
            </a:r>
            <a:r>
              <a:rPr lang="en-US" b="1" i="0" dirty="0">
                <a:solidFill>
                  <a:srgbClr val="5E5E5E"/>
                </a:solidFill>
                <a:effectLst/>
                <a:latin typeface="Verdana" panose="020B0604030504040204" pitchFamily="34" charset="0"/>
              </a:rPr>
              <a:t> </a:t>
            </a:r>
            <a:r>
              <a:rPr lang="en-US" b="0" i="0" dirty="0">
                <a:solidFill>
                  <a:srgbClr val="5E5E5E"/>
                </a:solidFill>
                <a:effectLst/>
                <a:latin typeface="Verdana" panose="020B0604030504040204" pitchFamily="34" charset="0"/>
              </a:rPr>
              <a:t>size is expected to grow at a </a:t>
            </a:r>
            <a:r>
              <a:rPr lang="en-US" b="1" i="0" dirty="0">
                <a:solidFill>
                  <a:srgbClr val="5E5E5E"/>
                </a:solidFill>
                <a:effectLst/>
                <a:latin typeface="Verdana" panose="020B0604030504040204" pitchFamily="34" charset="0"/>
              </a:rPr>
              <a:t>CAGR of 4.6%</a:t>
            </a:r>
            <a:r>
              <a:rPr lang="en-US" b="0" i="0" dirty="0">
                <a:solidFill>
                  <a:srgbClr val="5E5E5E"/>
                </a:solidFill>
                <a:effectLst/>
                <a:latin typeface="Verdana" panose="020B0604030504040204" pitchFamily="34" charset="0"/>
              </a:rPr>
              <a:t> from 2023 to 2033.</a:t>
            </a:r>
          </a:p>
          <a:p>
            <a:pPr algn="l" fontAlgn="base"/>
            <a:endParaRPr lang="en-US" b="0" i="0" dirty="0">
              <a:solidFill>
                <a:srgbClr val="5E5E5E"/>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A newly published report by Market Statsville Group (MSG), titled Global Automotive Windows Film Market provides an exhaustive analysis of significant industry insights and historical and projected global market figures. MSG expects the global Automotive Windows Film market will showcase an impressive CAGR from 2024 to 2033. The comprehensive Automotive Windows Film market research study highlights market dynamics, value chain analysis, regulatory framework, growing investment hotspots, competitive landscape, geographical landscape, and extensive market segments.</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003D78"/>
                </a:solidFill>
                <a:effectLst/>
                <a:latin typeface="Verdana" panose="020B0604030504040204" pitchFamily="34" charset="0"/>
                <a:hlinkClick r:id="rId3"/>
              </a:rPr>
              <a:t>https://www.marketstatsville.com/request-sample/automotive-windows-film-market?utm_source=Manjeet+Free+15+Nov&amp;utm_medium=Manjeet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EB120B-6330-EC92-FFF8-B9DF2F19EFA5}"/>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CF1087A5-F68B-22F6-74EB-5F25B946B033}"/>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A3DCEBC9-C927-67A1-1F73-4B0B412D6F88}"/>
              </a:ext>
            </a:extLst>
          </p:cNvPr>
          <p:cNvSpPr txBox="1"/>
          <p:nvPr/>
        </p:nvSpPr>
        <p:spPr>
          <a:xfrm>
            <a:off x="328246" y="669280"/>
            <a:ext cx="11535508" cy="5909310"/>
          </a:xfrm>
          <a:prstGeom prst="rect">
            <a:avLst/>
          </a:prstGeom>
          <a:noFill/>
        </p:spPr>
        <p:txBody>
          <a:bodyPr wrap="square">
            <a:spAutoFit/>
          </a:bodyPr>
          <a:lstStyle/>
          <a:p>
            <a:pPr algn="l" fontAlgn="base"/>
            <a:r>
              <a:rPr lang="en-US" b="0" i="0" dirty="0">
                <a:solidFill>
                  <a:srgbClr val="5E5E5E"/>
                </a:solidFill>
                <a:effectLst/>
                <a:latin typeface="Verdana" panose="020B0604030504040204" pitchFamily="34" charset="0"/>
              </a:rPr>
              <a:t>This report contains the historic, present, and forecast analysis of the Automotive Windows Film market at segmental, regional, and country-level, including the following market information:</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Global Automotive Windows Film Market Revenue, 2018-2023, 2024-2033, (US$ Millions)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Global Automotive Windows Film Market Sales Volume, 2018-2023, 2024-2033, (Units)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Share of the top five Automotive Windows Film companies in 2023 (%)</a:t>
            </a:r>
          </a:p>
          <a:p>
            <a:pPr algn="l" fontAlgn="base"/>
            <a:br>
              <a:rPr lang="en-US" dirty="0"/>
            </a:br>
            <a:r>
              <a:rPr lang="en-IN" b="1" i="0" dirty="0">
                <a:solidFill>
                  <a:srgbClr val="5E5E5E"/>
                </a:solidFill>
                <a:effectLst/>
                <a:latin typeface="Verdana" panose="020B0604030504040204" pitchFamily="34" charset="0"/>
              </a:rPr>
              <a:t>Direct Purchase Report: </a:t>
            </a:r>
            <a:r>
              <a:rPr lang="en-IN" b="1" i="0" u="none" strike="noStrike" dirty="0">
                <a:solidFill>
                  <a:srgbClr val="003D78"/>
                </a:solidFill>
                <a:effectLst/>
                <a:latin typeface="Verdana" panose="020B0604030504040204" pitchFamily="34" charset="0"/>
                <a:hlinkClick r:id="rId2"/>
              </a:rPr>
              <a:t>https://www.marketstatsville.com/buy-now/automotive-windows-film-market?opt=3338&amp;utm_source=Manjeet+Free+15+Nov&amp;utm_medium=Manjeet</a:t>
            </a:r>
            <a:r>
              <a:rPr lang="en-IN" b="1" i="0" dirty="0">
                <a:solidFill>
                  <a:srgbClr val="5E5E5E"/>
                </a:solidFill>
                <a:effectLst/>
                <a:latin typeface="Verdana" panose="020B0604030504040204" pitchFamily="34" charset="0"/>
              </a:rPr>
              <a:t> </a:t>
            </a:r>
          </a:p>
          <a:p>
            <a:pPr algn="l" fontAlgn="base"/>
            <a:endParaRPr lang="en-IN" b="0" i="0" dirty="0">
              <a:solidFill>
                <a:srgbClr val="5E5E5E"/>
              </a:solidFill>
              <a:effectLst/>
              <a:latin typeface="Verdana" panose="020B0604030504040204" pitchFamily="34" charset="0"/>
            </a:endParaRPr>
          </a:p>
          <a:p>
            <a:pPr algn="l" fontAlgn="base"/>
            <a:r>
              <a:rPr lang="en-IN" b="1" i="0" dirty="0">
                <a:solidFill>
                  <a:srgbClr val="1C1C1C"/>
                </a:solidFill>
                <a:effectLst/>
                <a:latin typeface="Verdana" panose="020B0604030504040204" pitchFamily="34" charset="0"/>
              </a:rPr>
              <a:t>Automotive Windows Film Market Segments Covered in this report are:</a:t>
            </a:r>
          </a:p>
          <a:p>
            <a:pPr algn="l" fontAlgn="base"/>
            <a:r>
              <a:rPr lang="en-IN" b="1" i="0" dirty="0">
                <a:solidFill>
                  <a:srgbClr val="1C1C1C"/>
                </a:solidFill>
                <a:effectLst/>
                <a:latin typeface="Verdana" panose="020B0604030504040204" pitchFamily="34" charset="0"/>
              </a:rPr>
              <a:t>By Type Outlook (Sales, USD Billion, 2019-2033)</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Dyed Window Tint</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Metallized Window Tint</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Ceramic Window Tint</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Carbon Window Tint</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Other</a:t>
            </a:r>
          </a:p>
          <a:p>
            <a:pPr algn="l" fontAlgn="base">
              <a:buFont typeface="Arial" panose="020B0604020202020204" pitchFamily="34" charset="0"/>
              <a:buChar char="•"/>
            </a:pPr>
            <a:endParaRPr lang="en-IN" b="0" i="0" dirty="0">
              <a:solidFill>
                <a:srgbClr val="5E5E5E"/>
              </a:solidFill>
              <a:effectLst/>
              <a:latin typeface="Verdana" panose="020B0604030504040204" pitchFamily="34" charset="0"/>
            </a:endParaRPr>
          </a:p>
          <a:p>
            <a:pPr algn="l" fontAlgn="base"/>
            <a:r>
              <a:rPr lang="en-IN" b="1" i="0" dirty="0">
                <a:solidFill>
                  <a:srgbClr val="1C1C1C"/>
                </a:solidFill>
                <a:effectLst/>
                <a:latin typeface="Verdana" panose="020B0604030504040204" pitchFamily="34" charset="0"/>
              </a:rPr>
              <a:t>By Vehicle Type Outlook (Sales, USD Billion, 2019-2033)</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Passenger Vehicles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Commercial Vehicles</a:t>
            </a:r>
            <a:endParaRPr lang="en-IN" dirty="0"/>
          </a:p>
        </p:txBody>
      </p:sp>
    </p:spTree>
    <p:extLst>
      <p:ext uri="{BB962C8B-B14F-4D97-AF65-F5344CB8AC3E}">
        <p14:creationId xmlns:p14="http://schemas.microsoft.com/office/powerpoint/2010/main" val="1618148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66D741-A544-1223-627D-89D5C67DB008}"/>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BA84F69F-8173-BDED-83AB-93170AE22A6C}"/>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97F08397-4264-BF74-AAAB-603753AE99B7}"/>
              </a:ext>
            </a:extLst>
          </p:cNvPr>
          <p:cNvSpPr txBox="1"/>
          <p:nvPr/>
        </p:nvSpPr>
        <p:spPr>
          <a:xfrm>
            <a:off x="321212" y="447378"/>
            <a:ext cx="11549576" cy="5909310"/>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003D78"/>
                </a:solidFill>
                <a:effectLst/>
                <a:latin typeface="Verdana" panose="020B0604030504040204" pitchFamily="34" charset="0"/>
                <a:hlinkClick r:id="rId2"/>
              </a:rPr>
              <a:t>https://www.marketstatsville.com/table-of-content/automotive-windows-film-market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pPr algn="l" fontAlgn="base"/>
            <a:br>
              <a:rPr lang="en-US" dirty="0"/>
            </a:br>
            <a:r>
              <a:rPr lang="en-IN" b="1" i="0" dirty="0">
                <a:solidFill>
                  <a:srgbClr val="1C1C1C"/>
                </a:solidFill>
                <a:effectLst/>
                <a:latin typeface="Verdana" panose="020B0604030504040204" pitchFamily="34" charset="0"/>
              </a:rPr>
              <a:t>The key companies covered in the market report are:</a:t>
            </a:r>
          </a:p>
          <a:p>
            <a:pPr algn="l" fontAlgn="base"/>
            <a:endParaRPr lang="en-IN" b="1" i="0" dirty="0">
              <a:solidFill>
                <a:srgbClr val="1C1C1C"/>
              </a:solidFill>
              <a:effectLst/>
              <a:latin typeface="Verdana" panose="020B0604030504040204" pitchFamily="34" charset="0"/>
            </a:endParaRPr>
          </a:p>
          <a:p>
            <a:pPr algn="l" fontAlgn="base">
              <a:buFont typeface="Arial" panose="020B0604020202020204" pitchFamily="34" charset="0"/>
              <a:buChar char="•"/>
            </a:pPr>
            <a:r>
              <a:rPr lang="en-IN" b="0" i="0" u="none" strike="noStrike" dirty="0">
                <a:solidFill>
                  <a:srgbClr val="003D78"/>
                </a:solidFill>
                <a:effectLst/>
                <a:latin typeface="Verdana" panose="020B0604030504040204" pitchFamily="34" charset="0"/>
                <a:hlinkClick r:id="rId3"/>
              </a:rPr>
              <a:t>3M</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Eastman Chemical Company</a:t>
            </a: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TintFit</a:t>
            </a:r>
            <a:r>
              <a:rPr lang="en-IN" b="0" i="0" dirty="0">
                <a:solidFill>
                  <a:srgbClr val="5E5E5E"/>
                </a:solidFill>
                <a:effectLst/>
                <a:latin typeface="Verdana" panose="020B0604030504040204" pitchFamily="34" charset="0"/>
              </a:rPr>
              <a:t> Window Films Ltd.</a:t>
            </a:r>
          </a:p>
          <a:p>
            <a:pPr algn="l" fontAlgn="base">
              <a:buFont typeface="Arial" panose="020B0604020202020204" pitchFamily="34" charset="0"/>
              <a:buChar char="•"/>
            </a:pPr>
            <a:r>
              <a:rPr lang="en-IN" b="0" i="0" u="none" strike="noStrike" dirty="0" err="1">
                <a:solidFill>
                  <a:srgbClr val="003D78"/>
                </a:solidFill>
                <a:effectLst/>
                <a:latin typeface="Verdana" panose="020B0604030504040204" pitchFamily="34" charset="0"/>
                <a:hlinkClick r:id="rId4"/>
              </a:rPr>
              <a:t>Madico</a:t>
            </a:r>
            <a:r>
              <a:rPr lang="en-IN" b="0" i="0" u="none" strike="noStrike" dirty="0">
                <a:solidFill>
                  <a:srgbClr val="003D78"/>
                </a:solidFill>
                <a:effectLst/>
                <a:latin typeface="Verdana" panose="020B0604030504040204" pitchFamily="34" charset="0"/>
                <a:hlinkClick r:id="rId4"/>
              </a:rPr>
              <a:t>, Inc</a:t>
            </a:r>
            <a:r>
              <a:rPr lang="en-IN" b="0" i="0" dirty="0">
                <a:solidFill>
                  <a:srgbClr val="5E5E5E"/>
                </a:solidFill>
                <a:effectLst/>
                <a:latin typeface="Verdana" panose="020B0604030504040204" pitchFamily="34" charset="0"/>
              </a:rPr>
              <a:t>.</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Saint-Gobain Performance Plastics Corporation</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TWF</a:t>
            </a:r>
          </a:p>
          <a:p>
            <a:pPr algn="l" fontAlgn="base">
              <a:buFont typeface="Arial" panose="020B0604020202020204" pitchFamily="34" charset="0"/>
              <a:buChar char="•"/>
            </a:pPr>
            <a:r>
              <a:rPr lang="en-IN" b="0" i="0" u="none" strike="noStrike" dirty="0" err="1">
                <a:solidFill>
                  <a:srgbClr val="003D78"/>
                </a:solidFill>
                <a:effectLst/>
                <a:latin typeface="Verdana" panose="020B0604030504040204" pitchFamily="34" charset="0"/>
                <a:hlinkClick r:id="rId5"/>
              </a:rPr>
              <a:t>Armolan</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NEXFIL</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Solar Screen International SA</a:t>
            </a: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Huper</a:t>
            </a:r>
            <a:r>
              <a:rPr lang="en-IN" b="0" i="0" dirty="0">
                <a:solidFill>
                  <a:srgbClr val="5E5E5E"/>
                </a:solidFill>
                <a:effectLst/>
                <a:latin typeface="Verdana" panose="020B0604030504040204" pitchFamily="34" charset="0"/>
              </a:rPr>
              <a:t> </a:t>
            </a:r>
            <a:r>
              <a:rPr lang="en-IN" b="0" i="0" dirty="0" err="1">
                <a:solidFill>
                  <a:srgbClr val="5E5E5E"/>
                </a:solidFill>
                <a:effectLst/>
                <a:latin typeface="Verdana" panose="020B0604030504040204" pitchFamily="34" charset="0"/>
              </a:rPr>
              <a:t>Optik</a:t>
            </a:r>
            <a:r>
              <a:rPr lang="en-IN" b="0" i="0" dirty="0">
                <a:solidFill>
                  <a:srgbClr val="5E5E5E"/>
                </a:solidFill>
                <a:effectLst/>
                <a:latin typeface="Verdana" panose="020B0604030504040204" pitchFamily="34" charset="0"/>
              </a:rPr>
              <a:t> USA</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Avery Dennison Israel Ltd. (Hanita Coatings RCA Ltd.)</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Johnson Window Films, Inc.</a:t>
            </a:r>
          </a:p>
          <a:p>
            <a:pPr algn="l" fontAlgn="base">
              <a:buFont typeface="Arial" panose="020B0604020202020204" pitchFamily="34" charset="0"/>
              <a:buChar char="•"/>
            </a:pPr>
            <a:endParaRPr lang="en-IN" b="0" i="0" dirty="0">
              <a:solidFill>
                <a:srgbClr val="5E5E5E"/>
              </a:solidFill>
              <a:effectLst/>
              <a:latin typeface="Verdana" panose="020B0604030504040204" pitchFamily="34" charset="0"/>
            </a:endParaRPr>
          </a:p>
          <a:p>
            <a:pPr algn="l" fontAlgn="base"/>
            <a:r>
              <a:rPr lang="en-IN" b="1" i="0" dirty="0">
                <a:solidFill>
                  <a:srgbClr val="5E5E5E"/>
                </a:solidFill>
                <a:effectLst/>
                <a:latin typeface="Verdana" panose="020B0604030504040204" pitchFamily="34" charset="0"/>
              </a:rPr>
              <a:t>Request For Report Description: </a:t>
            </a:r>
            <a:r>
              <a:rPr lang="en-IN" b="1" i="0" u="none" strike="noStrike" dirty="0">
                <a:solidFill>
                  <a:srgbClr val="003D78"/>
                </a:solidFill>
                <a:effectLst/>
                <a:latin typeface="Verdana" panose="020B0604030504040204" pitchFamily="34" charset="0"/>
                <a:hlinkClick r:id="rId6"/>
              </a:rPr>
              <a:t>https://www.marketstatsville.com/automotive-windows-film-market</a:t>
            </a:r>
            <a:r>
              <a:rPr lang="en-IN" b="1" i="0" dirty="0">
                <a:solidFill>
                  <a:srgbClr val="5E5E5E"/>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63718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5802</TotalTime>
  <Words>1421</Words>
  <Application>Microsoft Office PowerPoint</Application>
  <PresentationFormat>Widescreen</PresentationFormat>
  <Paragraphs>78</Paragraphs>
  <Slides>8</Slides>
  <Notes>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8</vt:i4>
      </vt:variant>
    </vt:vector>
  </HeadingPairs>
  <TitlesOfParts>
    <vt:vector size="21"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QM24840</cp:lastModifiedBy>
  <cp:revision>581</cp:revision>
  <dcterms:created xsi:type="dcterms:W3CDTF">2017-04-19T06:29:38Z</dcterms:created>
  <dcterms:modified xsi:type="dcterms:W3CDTF">2023-11-16T10:47:04Z</dcterms:modified>
</cp:coreProperties>
</file>