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9" d="100"/>
          <a:sy n="69" d="100"/>
        </p:scale>
        <p:origin x="930"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22-05-2024</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5/22/2024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5/22/2024</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5/22/2024</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5/22/2024</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5/22/2024</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5/22/2024</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5/22/2024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linical-decision-support-systems-market?utm_source=Free&amp;utm_medium=VIPIN" TargetMode="External"/><Relationship Id="rId2" Type="http://schemas.openxmlformats.org/officeDocument/2006/relationships/hyperlink" Target="https://www.marketstatsville.com/clinical-decision-support-system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clinical-decision-support-systems-market?opt=3338&amp;utm_source=Free&amp;utm_medium=VIPIN"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allscripts.com/" TargetMode="External"/><Relationship Id="rId2" Type="http://schemas.openxmlformats.org/officeDocument/2006/relationships/hyperlink" Target="https://www.marketstatsville.com/table-of-content/clinical-decision-support-systems-market" TargetMode="External"/><Relationship Id="rId1" Type="http://schemas.openxmlformats.org/officeDocument/2006/relationships/slideLayout" Target="../slideLayouts/slideLayout7.xml"/><Relationship Id="rId5" Type="http://schemas.openxmlformats.org/officeDocument/2006/relationships/hyperlink" Target="https://www.changehealthcare.com/" TargetMode="External"/><Relationship Id="rId4" Type="http://schemas.openxmlformats.org/officeDocument/2006/relationships/hyperlink" Target="https://www.cerner.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5"/>
          <a:stretch/>
        </p:blipFill>
        <p:spPr bwMode="auto">
          <a:xfrm>
            <a:off x="-2874"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837430" y="3759625"/>
            <a:ext cx="11086443" cy="2217312"/>
          </a:xfrm>
          <a:prstGeom prst="rect">
            <a:avLst/>
          </a:prstGeom>
        </p:spPr>
        <p:txBody>
          <a:bodyPr vert="horz" wrap="square" lIns="0" tIns="7404" rIns="0" bIns="0" rtlCol="0">
            <a:spAutoFit/>
          </a:bodyPr>
          <a:lstStyle/>
          <a:p>
            <a:pPr marL="194689" marR="7773" indent="-187656" algn="r">
              <a:spcBef>
                <a:spcPts val="426"/>
              </a:spcBef>
            </a:pPr>
            <a:r>
              <a:rPr lang="en-US" sz="4800" b="1" dirty="0">
                <a:solidFill>
                  <a:schemeClr val="accent6"/>
                </a:solidFill>
                <a:latin typeface="IBMPlexSans"/>
              </a:rPr>
              <a:t>Global </a:t>
            </a:r>
            <a:r>
              <a:rPr lang="en-US" sz="4800" b="1" dirty="0">
                <a:solidFill>
                  <a:schemeClr val="accent6"/>
                </a:solidFill>
                <a:latin typeface="IBMPlexSans"/>
              </a:rPr>
              <a:t>Clinical Decision Support Systems Market </a:t>
            </a:r>
            <a:r>
              <a:rPr lang="en-US" sz="4760" b="1" dirty="0" smtClean="0">
                <a:solidFill>
                  <a:srgbClr val="80C342"/>
                </a:solidFill>
                <a:latin typeface="Calibri (Body)"/>
                <a:ea typeface="Roboto Condensed Light" panose="020B0604020202020204" charset="0"/>
              </a:rPr>
              <a:t>Opportunities</a:t>
            </a:r>
            <a:r>
              <a:rPr lang="en-US" sz="4760" b="1" dirty="0">
                <a:solidFill>
                  <a:srgbClr val="80C342"/>
                </a:solidFill>
                <a:latin typeface="Calibri (Body)"/>
                <a:ea typeface="Roboto Condensed Light" panose="020B0604020202020204" charset="0"/>
              </a:rPr>
              <a:t>, and Forecast By </a:t>
            </a:r>
            <a:r>
              <a:rPr lang="en-US" sz="4760" b="1" dirty="0" smtClean="0">
                <a:solidFill>
                  <a:srgbClr val="80C342"/>
                </a:solidFill>
                <a:latin typeface="Calibri (Body)"/>
                <a:ea typeface="Roboto Condensed Light" panose="020B0604020202020204" charset="0"/>
              </a:rPr>
              <a:t>2030</a:t>
            </a:r>
            <a:endParaRPr lang="en-US" sz="4760" dirty="0">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069715" y="6141471"/>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smtClean="0">
                <a:solidFill>
                  <a:schemeClr val="bg1"/>
                </a:solidFill>
                <a:latin typeface="Calibri (Body)"/>
                <a:ea typeface="Roboto Condensed Light" panose="020B0604020202020204" charset="0"/>
              </a:rPr>
              <a:t>2030</a:t>
            </a:r>
            <a:endParaRPr lang="en-US" sz="1763" b="1" dirty="0">
              <a:solidFill>
                <a:schemeClr val="bg1"/>
              </a:solidFill>
              <a:latin typeface="Calibri (Body)"/>
              <a:ea typeface="Roboto Condensed Light" panose="020B0604020202020204" charset="0"/>
            </a:endParaRP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5534551" cy="506109"/>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t>
            </a:r>
            <a:r>
              <a:rPr lang="en-US" sz="1600" b="1" dirty="0">
                <a:solidFill>
                  <a:srgbClr val="1A1A1B"/>
                </a:solidFill>
                <a:latin typeface="IBMPlexSans"/>
              </a:rPr>
              <a:t>Clinical Decision Support Systems Market</a:t>
            </a:r>
            <a:endParaRPr lang="en-US" sz="1600" b="1" dirty="0" smtClean="0">
              <a:solidFill>
                <a:srgbClr val="1A1A1B"/>
              </a:solidFill>
              <a:latin typeface="IBMPlexSans"/>
            </a:endParaRPr>
          </a:p>
          <a:p>
            <a:pPr marL="11196">
              <a:spcBef>
                <a:spcPts val="357"/>
              </a:spcBef>
            </a:pPr>
            <a:r>
              <a:rPr lang="en-US" sz="1058" dirty="0" smtClean="0">
                <a:ea typeface="Roboto Condensed Light" panose="020B0604020202020204" charset="0"/>
                <a:cs typeface="Trebuchet MS"/>
              </a:rPr>
              <a:t>© </a:t>
            </a:r>
            <a:r>
              <a:rPr lang="en-US" sz="1058" dirty="0">
                <a:ea typeface="Roboto Condensed Light" panose="020B0604020202020204" charset="0"/>
                <a:cs typeface="Trebuchet MS"/>
              </a:rPr>
              <a:t>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a:t>
            </a:r>
            <a:r>
              <a:rPr lang="en-US" sz="1058" dirty="0" err="1">
                <a:ea typeface="Roboto Condensed Light" panose="020B0604020202020204" charset="0"/>
                <a:cs typeface="Trebuchet MS"/>
              </a:rPr>
              <a:t>Statsville</a:t>
            </a:r>
            <a:r>
              <a:rPr lang="en-US" sz="1058" dirty="0">
                <a:ea typeface="Roboto Condensed Light" panose="020B0604020202020204" charset="0"/>
                <a:cs typeface="Trebuchet MS"/>
              </a:rPr>
              <a:t>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140621"/>
            <a:ext cx="10242179" cy="1015663"/>
          </a:xfrm>
          <a:prstGeom prst="rect">
            <a:avLst/>
          </a:prstGeom>
          <a:noFill/>
        </p:spPr>
        <p:txBody>
          <a:bodyPr wrap="square">
            <a:spAutoFit/>
          </a:bodyPr>
          <a:lstStyle>
            <a:defPPr>
              <a:defRPr lang="en-US"/>
            </a:defPPr>
            <a:lvl1pPr>
              <a:defRPr b="1">
                <a:solidFill>
                  <a:srgbClr val="003365"/>
                </a:solidFill>
                <a:latin typeface="+mj-lt"/>
              </a:defRPr>
            </a:lvl1pPr>
          </a:lstStyle>
          <a:p>
            <a:r>
              <a:rPr lang="en-US" b="0" dirty="0"/>
              <a:t>Clinical Decision Support Systems Market 2022</a:t>
            </a:r>
          </a:p>
          <a:p>
            <a:r>
              <a:rPr lang="en-US" b="0" dirty="0"/>
              <a:t>Industry Size, Regions, Emerging Trends, Growth Insights, Opportunities, and Forecast By 2030</a:t>
            </a:r>
            <a:r>
              <a:rPr lang="en-US" dirty="0"/>
              <a:t/>
            </a:r>
            <a:br>
              <a:rPr lang="en-US" dirty="0"/>
            </a:br>
            <a:endParaRPr lang="en-US" sz="2400" u="sng" dirty="0">
              <a:solidFill>
                <a:schemeClr val="tx2"/>
              </a:solidFill>
            </a:endParaRPr>
          </a:p>
        </p:txBody>
      </p:sp>
      <p:sp>
        <p:nvSpPr>
          <p:cNvPr id="7" name="TextBox 6">
            <a:extLst>
              <a:ext uri="{FF2B5EF4-FFF2-40B4-BE49-F238E27FC236}">
                <a16:creationId xmlns:a16="http://schemas.microsoft.com/office/drawing/2014/main" id="{E86C0C76-9264-446C-A57C-687A4A22F858}"/>
              </a:ext>
            </a:extLst>
          </p:cNvPr>
          <p:cNvSpPr txBox="1"/>
          <p:nvPr/>
        </p:nvSpPr>
        <p:spPr>
          <a:xfrm>
            <a:off x="262270" y="1451881"/>
            <a:ext cx="11624044" cy="1477328"/>
          </a:xfrm>
          <a:prstGeom prst="rect">
            <a:avLst/>
          </a:prstGeom>
          <a:noFill/>
        </p:spPr>
        <p:txBody>
          <a:bodyPr wrap="square">
            <a:spAutoFit/>
          </a:bodyPr>
          <a:lstStyle/>
          <a:p>
            <a:r>
              <a:rPr lang="en-US" b="1" dirty="0"/>
              <a:t>Clinical Decision Support Systems Market by Product Type (Integrated and Standalone), by Delivery Mode (On-Premise and Cloud-Based), by Type, by Model, by Users Interactivity, by End-Users, by Application, by Region – Global Share and Forecast to 2030</a:t>
            </a:r>
          </a:p>
          <a:p>
            <a:r>
              <a:rPr lang="en-US" dirty="0"/>
              <a:t/>
            </a:r>
            <a:br>
              <a:rPr lang="en-US" dirty="0"/>
            </a:br>
            <a:endParaRPr lang="en-US" b="1" dirty="0"/>
          </a:p>
        </p:txBody>
      </p:sp>
      <p:sp>
        <p:nvSpPr>
          <p:cNvPr id="8" name="TextBox 7">
            <a:extLst>
              <a:ext uri="{FF2B5EF4-FFF2-40B4-BE49-F238E27FC236}">
                <a16:creationId xmlns:a16="http://schemas.microsoft.com/office/drawing/2014/main" id="{C00CA3EF-19A5-478E-8A41-5F83E27E803E}"/>
              </a:ext>
            </a:extLst>
          </p:cNvPr>
          <p:cNvSpPr txBox="1"/>
          <p:nvPr/>
        </p:nvSpPr>
        <p:spPr>
          <a:xfrm>
            <a:off x="262270" y="2442561"/>
            <a:ext cx="11624044" cy="369332"/>
          </a:xfrm>
          <a:prstGeom prst="rect">
            <a:avLst/>
          </a:prstGeom>
          <a:noFill/>
        </p:spPr>
        <p:txBody>
          <a:bodyPr wrap="square">
            <a:spAutoFit/>
          </a:bodyPr>
          <a:lstStyle>
            <a:defPPr>
              <a:defRPr lang="en-US"/>
            </a:defPPr>
            <a:lvl1pPr>
              <a:defRPr b="1">
                <a:solidFill>
                  <a:srgbClr val="003365"/>
                </a:solidFill>
                <a:latin typeface="+mj-lt"/>
              </a:defRPr>
            </a:lvl1pPr>
          </a:lstStyle>
          <a:p>
            <a:pPr algn="just"/>
            <a:r>
              <a:rPr lang="en-US" sz="1800" b="1" i="0" dirty="0">
                <a:solidFill>
                  <a:srgbClr val="4F81BD"/>
                </a:solidFill>
                <a:effectLst/>
                <a:latin typeface="Hind" panose="02000000000000000000" pitchFamily="2" charset="0"/>
              </a:rPr>
              <a:t>Description</a:t>
            </a:r>
            <a:endParaRPr lang="en-US" b="0" i="0" dirty="0">
              <a:solidFill>
                <a:srgbClr val="212529"/>
              </a:solidFill>
              <a:effectLst/>
              <a:latin typeface="Poppins" panose="00000500000000000000" pitchFamily="2" charset="0"/>
            </a:endParaRPr>
          </a:p>
        </p:txBody>
      </p:sp>
      <p:sp>
        <p:nvSpPr>
          <p:cNvPr id="10" name="TextBox 9">
            <a:extLst>
              <a:ext uri="{FF2B5EF4-FFF2-40B4-BE49-F238E27FC236}">
                <a16:creationId xmlns:a16="http://schemas.microsoft.com/office/drawing/2014/main" id="{B4576722-E165-4B0F-8FEF-A3A07EFE791D}"/>
              </a:ext>
            </a:extLst>
          </p:cNvPr>
          <p:cNvSpPr txBox="1"/>
          <p:nvPr/>
        </p:nvSpPr>
        <p:spPr>
          <a:xfrm>
            <a:off x="240562" y="2811893"/>
            <a:ext cx="11645752" cy="3970318"/>
          </a:xfrm>
          <a:prstGeom prst="rect">
            <a:avLst/>
          </a:prstGeom>
          <a:noFill/>
        </p:spPr>
        <p:txBody>
          <a:bodyPr wrap="square">
            <a:spAutoFit/>
          </a:bodyPr>
          <a:lstStyle/>
          <a:p>
            <a:r>
              <a:rPr lang="en-US" sz="1400" dirty="0">
                <a:hlinkClick r:id="rId2"/>
              </a:rPr>
              <a:t>The </a:t>
            </a:r>
            <a:r>
              <a:rPr lang="en-US" sz="1400" b="1" dirty="0">
                <a:hlinkClick r:id="rId2"/>
              </a:rPr>
              <a:t>global clinical decision support systems market</a:t>
            </a:r>
            <a:r>
              <a:rPr lang="en-US" sz="1400" dirty="0"/>
              <a:t> size is estimated to grow from </a:t>
            </a:r>
            <a:r>
              <a:rPr lang="en-US" sz="1400" b="1" dirty="0"/>
              <a:t>USD 2.0 billion in 2021</a:t>
            </a:r>
            <a:r>
              <a:rPr lang="en-US" sz="1400" dirty="0"/>
              <a:t> to </a:t>
            </a:r>
            <a:r>
              <a:rPr lang="en-US" sz="1400" b="1" dirty="0"/>
              <a:t>USD 3.7 billion by 2030</a:t>
            </a:r>
            <a:r>
              <a:rPr lang="en-US" sz="1400" dirty="0"/>
              <a:t>, at a CAGR of 6.7% from 2022 to 2030.</a:t>
            </a:r>
          </a:p>
          <a:p>
            <a:r>
              <a:rPr lang="en-US" sz="1400" dirty="0"/>
              <a:t>Below information is analyzed in depth in the report-</a:t>
            </a:r>
          </a:p>
          <a:p>
            <a:r>
              <a:rPr lang="en-US" sz="1400" dirty="0"/>
              <a:t>Global Clinical Decision Support Systems Market Revenue, 2018-2023, 2024-2033, (US$ Millions)</a:t>
            </a:r>
          </a:p>
          <a:p>
            <a:r>
              <a:rPr lang="en-US" sz="1400" dirty="0"/>
              <a:t>Global Clinical Decision Support Systems Market Sales Volume, 2018-2023, 2024-2033, (Units)</a:t>
            </a:r>
          </a:p>
          <a:p>
            <a:r>
              <a:rPr lang="en-US" sz="1400" dirty="0"/>
              <a:t>Share of the top five Clinical Decision Support Systems companies in 2023 (%)</a:t>
            </a:r>
          </a:p>
          <a:p>
            <a:r>
              <a:rPr lang="en-US" sz="1400" b="1" dirty="0"/>
              <a:t>Market Growth Mapping</a:t>
            </a:r>
            <a:endParaRPr lang="en-US" sz="1400" dirty="0"/>
          </a:p>
          <a:p>
            <a:r>
              <a:rPr lang="en-US" sz="1400" dirty="0"/>
              <a:t>Qualitative and quantitative methodologies were utilized in the process of market growth mapping. The report offers an extensive examination of market dynamics, including a thorough assessment of the primary factors that drive market expansion, challenges encountered by industry participants, and forthcoming trends that indicate recent development. Prospects for investment and expansion are discerned via a comprehensive SWOT analysis, which evaluates the market’s strengths, weakness, opportunities, and threats. The PESTEL analysis, which investigates the technological, environmental, political, economic, and social factors that influence the industry, provides additional depth of analysis. Furthermore, the report incorporates an analysis of PORTER'S 5 forces, which provides valuable perspectives on the sector's profitability and competitive intensity. Moreover, the report covers regulatory landscape, COVID-19 impact analysis, customer sentiment and behavior, trade analysis, supply-demand analysis, and the influence of government policies and other macroeconomic factors.</a:t>
            </a:r>
          </a:p>
          <a:p>
            <a:r>
              <a:rPr lang="en-US" sz="1400" dirty="0"/>
              <a:t> </a:t>
            </a:r>
          </a:p>
          <a:p>
            <a:r>
              <a:rPr lang="en-US" sz="1400" b="1" dirty="0"/>
              <a:t>Request Sample Copy of this Report: </a:t>
            </a:r>
            <a:r>
              <a:rPr lang="en-US" sz="1400" b="1" dirty="0">
                <a:hlinkClick r:id="rId3"/>
              </a:rPr>
              <a:t>https://www.marketstatsville.com/request-sample/clinical-decision-support-systems-market?utm_source=Free&amp;utm_medium=VIPIN</a:t>
            </a:r>
            <a:r>
              <a:rPr lang="en-US" sz="1400" b="1" dirty="0"/>
              <a:t> </a:t>
            </a:r>
            <a:endParaRPr lang="en-US" sz="1400" dirty="0"/>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Slide Number Placeholder 2"/>
          <p:cNvSpPr>
            <a:spLocks noGrp="1"/>
          </p:cNvSpPr>
          <p:nvPr>
            <p:ph type="sldNum" sz="quarter" idx="12"/>
          </p:nvPr>
        </p:nvSpPr>
        <p:spPr/>
        <p:txBody>
          <a:bodyPr/>
          <a:lstStyle/>
          <a:p>
            <a:fld id="{03206E70-9524-410D-AE9B-78D656EAA14D}" type="slidenum">
              <a:rPr lang="en-US" smtClean="0"/>
              <a:pPr/>
              <a:t>6</a:t>
            </a:fld>
            <a:endParaRPr lang="en-US" dirty="0"/>
          </a:p>
        </p:txBody>
      </p:sp>
      <p:sp>
        <p:nvSpPr>
          <p:cNvPr id="4" name="Rectangle 3"/>
          <p:cNvSpPr/>
          <p:nvPr/>
        </p:nvSpPr>
        <p:spPr>
          <a:xfrm>
            <a:off x="345307" y="584420"/>
            <a:ext cx="11346872" cy="6524863"/>
          </a:xfrm>
          <a:prstGeom prst="rect">
            <a:avLst/>
          </a:prstGeom>
        </p:spPr>
        <p:txBody>
          <a:bodyPr wrap="square">
            <a:spAutoFit/>
          </a:bodyPr>
          <a:lstStyle/>
          <a:p>
            <a:r>
              <a:rPr lang="en-US" sz="1100" dirty="0">
                <a:solidFill>
                  <a:srgbClr val="000000"/>
                </a:solidFill>
                <a:latin typeface="Verdana" panose="020B0604030504040204" pitchFamily="34" charset="0"/>
              </a:rPr>
              <a:t>Clinical Decision Support Systems Market Segmentation:</a:t>
            </a:r>
          </a:p>
          <a:p>
            <a:r>
              <a:rPr lang="en-US" sz="1100" dirty="0">
                <a:solidFill>
                  <a:srgbClr val="000000"/>
                </a:solidFill>
                <a:latin typeface="Verdana" panose="020B0604030504040204" pitchFamily="34" charset="0"/>
              </a:rPr>
              <a:t>This study offers a thorough segmentation of the Clinical Decision Support Systems market based on an in-depth examination of the product portfolios and customers of key regional and global market players. By means of a comprehensive examination, we offer detailed perspectives on market segmentation, assisting stakeholders in comprehending the diverse aspects and variables that impact the Clinical Decision Support Systems market.</a:t>
            </a:r>
          </a:p>
          <a:p>
            <a:r>
              <a:rPr lang="en-US" sz="1100" b="1" dirty="0">
                <a:solidFill>
                  <a:srgbClr val="000000"/>
                </a:solidFill>
                <a:latin typeface="Verdana" panose="020B0604030504040204" pitchFamily="34" charset="0"/>
              </a:rPr>
              <a:t>By Product Type Outlook (Revenue, USD Million, 2017-2030)</a:t>
            </a:r>
          </a:p>
          <a:p>
            <a:pPr>
              <a:buFont typeface="Arial" panose="020B0604020202020204" pitchFamily="34" charset="0"/>
              <a:buChar char="•"/>
            </a:pPr>
            <a:r>
              <a:rPr lang="en-US" sz="1100" dirty="0">
                <a:solidFill>
                  <a:srgbClr val="000000"/>
                </a:solidFill>
                <a:latin typeface="Verdana" panose="020B0604030504040204" pitchFamily="34" charset="0"/>
              </a:rPr>
              <a:t>Integrated</a:t>
            </a:r>
          </a:p>
          <a:p>
            <a:pPr>
              <a:buFont typeface="Arial" panose="020B0604020202020204" pitchFamily="34" charset="0"/>
              <a:buChar char="•"/>
            </a:pPr>
            <a:r>
              <a:rPr lang="en-US" sz="1100" dirty="0">
                <a:solidFill>
                  <a:srgbClr val="000000"/>
                </a:solidFill>
                <a:latin typeface="Verdana" panose="020B0604030504040204" pitchFamily="34" charset="0"/>
              </a:rPr>
              <a:t>Standalone</a:t>
            </a:r>
          </a:p>
          <a:p>
            <a:r>
              <a:rPr lang="en-US" sz="1100" b="1" dirty="0">
                <a:solidFill>
                  <a:srgbClr val="000000"/>
                </a:solidFill>
                <a:latin typeface="Verdana" panose="020B0604030504040204" pitchFamily="34" charset="0"/>
              </a:rPr>
              <a:t>By Delivery Mode Outlook (Revenue, USD Million, 2017-2030)</a:t>
            </a:r>
          </a:p>
          <a:p>
            <a:pPr>
              <a:buFont typeface="Arial" panose="020B0604020202020204" pitchFamily="34" charset="0"/>
              <a:buChar char="•"/>
            </a:pPr>
            <a:r>
              <a:rPr lang="en-US" sz="1100" dirty="0">
                <a:solidFill>
                  <a:srgbClr val="000000"/>
                </a:solidFill>
                <a:latin typeface="Verdana" panose="020B0604030504040204" pitchFamily="34" charset="0"/>
              </a:rPr>
              <a:t>On-Premise CDSS</a:t>
            </a:r>
          </a:p>
          <a:p>
            <a:pPr>
              <a:buFont typeface="Arial" panose="020B0604020202020204" pitchFamily="34" charset="0"/>
              <a:buChar char="•"/>
            </a:pPr>
            <a:r>
              <a:rPr lang="en-US" sz="1100" dirty="0">
                <a:solidFill>
                  <a:srgbClr val="000000"/>
                </a:solidFill>
                <a:latin typeface="Verdana" panose="020B0604030504040204" pitchFamily="34" charset="0"/>
              </a:rPr>
              <a:t>Cloud-Based CDSS</a:t>
            </a:r>
          </a:p>
          <a:p>
            <a:r>
              <a:rPr lang="en-US" sz="1100" b="1" dirty="0">
                <a:solidFill>
                  <a:srgbClr val="000000"/>
                </a:solidFill>
                <a:latin typeface="Verdana" panose="020B0604030504040204" pitchFamily="34" charset="0"/>
              </a:rPr>
              <a:t>By Type Outlook (Revenue, USD Million, 2017-2030)</a:t>
            </a:r>
          </a:p>
          <a:p>
            <a:pPr>
              <a:buFont typeface="Arial" panose="020B0604020202020204" pitchFamily="34" charset="0"/>
              <a:buChar char="•"/>
            </a:pPr>
            <a:r>
              <a:rPr lang="en-US" sz="1100" dirty="0">
                <a:solidFill>
                  <a:srgbClr val="000000"/>
                </a:solidFill>
                <a:latin typeface="Verdana" panose="020B0604030504040204" pitchFamily="34" charset="0"/>
              </a:rPr>
              <a:t>Conventional</a:t>
            </a:r>
          </a:p>
          <a:p>
            <a:pPr>
              <a:buFont typeface="Arial" panose="020B0604020202020204" pitchFamily="34" charset="0"/>
              <a:buChar char="•"/>
            </a:pPr>
            <a:r>
              <a:rPr lang="en-US" sz="1100" dirty="0">
                <a:solidFill>
                  <a:srgbClr val="000000"/>
                </a:solidFill>
                <a:latin typeface="Verdana" panose="020B0604030504040204" pitchFamily="34" charset="0"/>
              </a:rPr>
              <a:t>Advanced</a:t>
            </a:r>
          </a:p>
          <a:p>
            <a:r>
              <a:rPr lang="en-US" sz="1100" b="1" dirty="0">
                <a:solidFill>
                  <a:srgbClr val="000000"/>
                </a:solidFill>
                <a:latin typeface="Verdana" panose="020B0604030504040204" pitchFamily="34" charset="0"/>
              </a:rPr>
              <a:t>By Model Outlook (Sales, USD Million, 2017-2030)</a:t>
            </a:r>
          </a:p>
          <a:p>
            <a:pPr>
              <a:buFont typeface="Arial" panose="020B0604020202020204" pitchFamily="34" charset="0"/>
              <a:buChar char="•"/>
            </a:pPr>
            <a:r>
              <a:rPr lang="en-US" sz="1100" dirty="0">
                <a:solidFill>
                  <a:srgbClr val="000000"/>
                </a:solidFill>
                <a:latin typeface="Verdana" panose="020B0604030504040204" pitchFamily="34" charset="0"/>
              </a:rPr>
              <a:t>Knowledge-Based</a:t>
            </a:r>
          </a:p>
          <a:p>
            <a:pPr>
              <a:buFont typeface="Arial" panose="020B0604020202020204" pitchFamily="34" charset="0"/>
              <a:buChar char="•"/>
            </a:pPr>
            <a:r>
              <a:rPr lang="en-US" sz="1100" dirty="0">
                <a:solidFill>
                  <a:srgbClr val="000000"/>
                </a:solidFill>
                <a:latin typeface="Verdana" panose="020B0604030504040204" pitchFamily="34" charset="0"/>
              </a:rPr>
              <a:t>Non-Knowledge Based</a:t>
            </a:r>
          </a:p>
          <a:p>
            <a:r>
              <a:rPr lang="en-US" sz="1100" b="1" dirty="0">
                <a:solidFill>
                  <a:srgbClr val="000000"/>
                </a:solidFill>
                <a:latin typeface="Verdana" panose="020B0604030504040204" pitchFamily="34" charset="0"/>
              </a:rPr>
              <a:t>By Users Interactivity Outlook (Revenue, USD Million, 2017-2030)</a:t>
            </a:r>
          </a:p>
          <a:p>
            <a:pPr>
              <a:buFont typeface="Arial" panose="020B0604020202020204" pitchFamily="34" charset="0"/>
              <a:buChar char="•"/>
            </a:pPr>
            <a:r>
              <a:rPr lang="en-US" sz="1100" dirty="0">
                <a:solidFill>
                  <a:srgbClr val="000000"/>
                </a:solidFill>
                <a:latin typeface="Verdana" panose="020B0604030504040204" pitchFamily="34" charset="0"/>
              </a:rPr>
              <a:t>Active</a:t>
            </a:r>
          </a:p>
          <a:p>
            <a:pPr>
              <a:buFont typeface="Arial" panose="020B0604020202020204" pitchFamily="34" charset="0"/>
              <a:buChar char="•"/>
            </a:pPr>
            <a:r>
              <a:rPr lang="en-US" sz="1100" dirty="0">
                <a:solidFill>
                  <a:srgbClr val="000000"/>
                </a:solidFill>
                <a:latin typeface="Verdana" panose="020B0604030504040204" pitchFamily="34" charset="0"/>
              </a:rPr>
              <a:t>Passive</a:t>
            </a:r>
          </a:p>
          <a:p>
            <a:r>
              <a:rPr lang="en-US" sz="1100" b="1" dirty="0">
                <a:solidFill>
                  <a:srgbClr val="000000"/>
                </a:solidFill>
                <a:latin typeface="Verdana" panose="020B0604030504040204" pitchFamily="34" charset="0"/>
              </a:rPr>
              <a:t>By End-Users Outlook (Revenue, USD Million, 2017-2030)</a:t>
            </a:r>
          </a:p>
          <a:p>
            <a:pPr>
              <a:buFont typeface="Arial" panose="020B0604020202020204" pitchFamily="34" charset="0"/>
              <a:buChar char="•"/>
            </a:pPr>
            <a:r>
              <a:rPr lang="en-US" sz="1100" dirty="0">
                <a:solidFill>
                  <a:srgbClr val="000000"/>
                </a:solidFill>
                <a:latin typeface="Verdana" panose="020B0604030504040204" pitchFamily="34" charset="0"/>
              </a:rPr>
              <a:t>Hospitals and Clinics</a:t>
            </a:r>
          </a:p>
          <a:p>
            <a:pPr>
              <a:buFont typeface="Arial" panose="020B0604020202020204" pitchFamily="34" charset="0"/>
              <a:buChar char="•"/>
            </a:pPr>
            <a:r>
              <a:rPr lang="en-US" sz="1100" dirty="0">
                <a:solidFill>
                  <a:srgbClr val="000000"/>
                </a:solidFill>
                <a:latin typeface="Verdana" panose="020B0604030504040204" pitchFamily="34" charset="0"/>
              </a:rPr>
              <a:t>ASCs</a:t>
            </a:r>
          </a:p>
          <a:p>
            <a:pPr>
              <a:buFont typeface="Arial" panose="020B0604020202020204" pitchFamily="34" charset="0"/>
              <a:buChar char="•"/>
            </a:pPr>
            <a:r>
              <a:rPr lang="en-US" sz="1100" dirty="0">
                <a:solidFill>
                  <a:srgbClr val="000000"/>
                </a:solidFill>
                <a:latin typeface="Verdana" panose="020B0604030504040204" pitchFamily="34" charset="0"/>
              </a:rPr>
              <a:t>Others</a:t>
            </a:r>
          </a:p>
          <a:p>
            <a:r>
              <a:rPr lang="en-US" sz="1100" b="1" dirty="0">
                <a:solidFill>
                  <a:srgbClr val="000000"/>
                </a:solidFill>
                <a:latin typeface="Verdana" panose="020B0604030504040204" pitchFamily="34" charset="0"/>
              </a:rPr>
              <a:t>By Application Outlook (Revenue, USD Million, 2017-2030)</a:t>
            </a:r>
          </a:p>
          <a:p>
            <a:pPr>
              <a:buFont typeface="Arial" panose="020B0604020202020204" pitchFamily="34" charset="0"/>
              <a:buChar char="•"/>
            </a:pPr>
            <a:r>
              <a:rPr lang="en-US" sz="1100" dirty="0">
                <a:solidFill>
                  <a:srgbClr val="000000"/>
                </a:solidFill>
                <a:latin typeface="Verdana" panose="020B0604030504040204" pitchFamily="34" charset="0"/>
              </a:rPr>
              <a:t>Preventive Care</a:t>
            </a:r>
          </a:p>
          <a:p>
            <a:pPr>
              <a:buFont typeface="Arial" panose="020B0604020202020204" pitchFamily="34" charset="0"/>
              <a:buChar char="•"/>
            </a:pPr>
            <a:r>
              <a:rPr lang="en-US" sz="1100" dirty="0">
                <a:solidFill>
                  <a:srgbClr val="000000"/>
                </a:solidFill>
                <a:latin typeface="Verdana" panose="020B0604030504040204" pitchFamily="34" charset="0"/>
              </a:rPr>
              <a:t>Diagnostics</a:t>
            </a:r>
          </a:p>
          <a:p>
            <a:pPr>
              <a:buFont typeface="Arial" panose="020B0604020202020204" pitchFamily="34" charset="0"/>
              <a:buChar char="•"/>
            </a:pPr>
            <a:r>
              <a:rPr lang="en-US" sz="1100" dirty="0">
                <a:solidFill>
                  <a:srgbClr val="000000"/>
                </a:solidFill>
                <a:latin typeface="Verdana" panose="020B0604030504040204" pitchFamily="34" charset="0"/>
              </a:rPr>
              <a:t>Follow-Up Management</a:t>
            </a:r>
          </a:p>
          <a:p>
            <a:pPr>
              <a:buFont typeface="Arial" panose="020B0604020202020204" pitchFamily="34" charset="0"/>
              <a:buChar char="•"/>
            </a:pPr>
            <a:r>
              <a:rPr lang="en-US" sz="1100" dirty="0">
                <a:solidFill>
                  <a:srgbClr val="000000"/>
                </a:solidFill>
                <a:latin typeface="Verdana" panose="020B0604030504040204" pitchFamily="34" charset="0"/>
              </a:rPr>
              <a:t>Others</a:t>
            </a:r>
          </a:p>
          <a:p>
            <a:pPr marL="742950" lvl="1" indent="-285750">
              <a:buFont typeface="Arial" panose="020B0604020202020204" pitchFamily="34" charset="0"/>
              <a:buChar char="•"/>
            </a:pPr>
            <a:r>
              <a:rPr lang="en-US" sz="1100" dirty="0">
                <a:solidFill>
                  <a:srgbClr val="000000"/>
                </a:solidFill>
                <a:latin typeface="Verdana" panose="020B0604030504040204" pitchFamily="34" charset="0"/>
              </a:rPr>
              <a:t>Planning</a:t>
            </a:r>
          </a:p>
          <a:p>
            <a:pPr marL="742950" lvl="1" indent="-285750">
              <a:buFont typeface="Arial" panose="020B0604020202020204" pitchFamily="34" charset="0"/>
              <a:buChar char="•"/>
            </a:pPr>
            <a:r>
              <a:rPr lang="en-US" sz="1100" dirty="0">
                <a:solidFill>
                  <a:srgbClr val="000000"/>
                </a:solidFill>
                <a:latin typeface="Verdana" panose="020B0604030504040204" pitchFamily="34" charset="0"/>
              </a:rPr>
              <a:t>Implementation</a:t>
            </a:r>
          </a:p>
          <a:p>
            <a:r>
              <a:rPr lang="en-US" sz="1100" dirty="0">
                <a:solidFill>
                  <a:srgbClr val="000000"/>
                </a:solidFill>
                <a:latin typeface="Verdana" panose="020B0604030504040204" pitchFamily="34" charset="0"/>
              </a:rPr>
              <a:t> </a:t>
            </a:r>
          </a:p>
          <a:p>
            <a:r>
              <a:rPr lang="en-US" sz="1100" dirty="0">
                <a:solidFill>
                  <a:srgbClr val="000000"/>
                </a:solidFill>
                <a:latin typeface="Verdana" panose="020B0604030504040204" pitchFamily="34" charset="0"/>
              </a:rPr>
              <a:t> </a:t>
            </a:r>
          </a:p>
          <a:p>
            <a:r>
              <a:rPr lang="en-US" sz="1100" b="1" dirty="0">
                <a:solidFill>
                  <a:srgbClr val="000000"/>
                </a:solidFill>
                <a:latin typeface="Verdana" panose="020B0604030504040204" pitchFamily="34" charset="0"/>
              </a:rPr>
              <a:t>Direct Purchase Report: </a:t>
            </a:r>
            <a:r>
              <a:rPr lang="en-US" sz="1100" b="1" dirty="0">
                <a:solidFill>
                  <a:srgbClr val="000000"/>
                </a:solidFill>
                <a:latin typeface="Verdana" panose="020B0604030504040204" pitchFamily="34" charset="0"/>
                <a:hlinkClick r:id="rId2"/>
              </a:rPr>
              <a:t>https://www.marketstatsville.com/buy-now/clinical-decision-support-systems-market?opt=3338&amp;utm_source=Free&amp;utm_medium=VIPIN</a:t>
            </a:r>
            <a:r>
              <a:rPr lang="en-US" sz="1100" b="1" dirty="0">
                <a:solidFill>
                  <a:srgbClr val="000000"/>
                </a:solidFill>
                <a:latin typeface="Verdana" panose="020B0604030504040204" pitchFamily="34" charset="0"/>
              </a:rPr>
              <a:t> </a:t>
            </a:r>
            <a:endParaRPr lang="en-US" sz="1100" dirty="0">
              <a:solidFill>
                <a:srgbClr val="000000"/>
              </a:solidFill>
              <a:latin typeface="Verdana" panose="020B0604030504040204" pitchFamily="34" charset="0"/>
            </a:endParaRPr>
          </a:p>
          <a:p>
            <a:r>
              <a:rPr lang="en-US" sz="1100" dirty="0">
                <a:solidFill>
                  <a:srgbClr val="000000"/>
                </a:solidFill>
                <a:latin typeface="Verdana" panose="020B0604030504040204" pitchFamily="34" charset="0"/>
              </a:rPr>
              <a:t> </a:t>
            </a:r>
          </a:p>
          <a:p>
            <a:r>
              <a:rPr lang="en-US" sz="1100" dirty="0"/>
              <a:t/>
            </a:r>
            <a:br>
              <a:rPr lang="en-US" sz="1100" dirty="0"/>
            </a:br>
            <a:endParaRPr lang="en-IN" sz="1100" dirty="0"/>
          </a:p>
        </p:txBody>
      </p:sp>
    </p:spTree>
    <p:extLst>
      <p:ext uri="{BB962C8B-B14F-4D97-AF65-F5344CB8AC3E}">
        <p14:creationId xmlns:p14="http://schemas.microsoft.com/office/powerpoint/2010/main" val="118996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Slide Number Placeholder 2"/>
          <p:cNvSpPr>
            <a:spLocks noGrp="1"/>
          </p:cNvSpPr>
          <p:nvPr>
            <p:ph type="sldNum" sz="quarter" idx="12"/>
          </p:nvPr>
        </p:nvSpPr>
        <p:spPr/>
        <p:txBody>
          <a:bodyPr/>
          <a:lstStyle/>
          <a:p>
            <a:fld id="{03206E70-9524-410D-AE9B-78D656EAA14D}" type="slidenum">
              <a:rPr lang="en-US" smtClean="0"/>
              <a:pPr/>
              <a:t>7</a:t>
            </a:fld>
            <a:endParaRPr lang="en-US" dirty="0"/>
          </a:p>
        </p:txBody>
      </p:sp>
      <p:sp>
        <p:nvSpPr>
          <p:cNvPr id="4" name="Rectangle 3"/>
          <p:cNvSpPr/>
          <p:nvPr/>
        </p:nvSpPr>
        <p:spPr>
          <a:xfrm>
            <a:off x="512801" y="890856"/>
            <a:ext cx="11083636" cy="4185761"/>
          </a:xfrm>
          <a:prstGeom prst="rect">
            <a:avLst/>
          </a:prstGeom>
        </p:spPr>
        <p:txBody>
          <a:bodyPr wrap="square">
            <a:spAutoFit/>
          </a:bodyPr>
          <a:lstStyle/>
          <a:p>
            <a:r>
              <a:rPr lang="en-US" sz="1400" b="1" dirty="0">
                <a:solidFill>
                  <a:srgbClr val="000000"/>
                </a:solidFill>
                <a:latin typeface="Verdana" panose="020B0604030504040204" pitchFamily="34" charset="0"/>
              </a:rPr>
              <a:t>Access full Report Description, TOC, Table of Figure, Chart, </a:t>
            </a:r>
            <a:r>
              <a:rPr lang="en-US" sz="1400" b="1" dirty="0" err="1">
                <a:solidFill>
                  <a:srgbClr val="000000"/>
                </a:solidFill>
                <a:latin typeface="Verdana" panose="020B0604030504040204" pitchFamily="34" charset="0"/>
              </a:rPr>
              <a:t>etc</a:t>
            </a:r>
            <a:r>
              <a:rPr lang="en-US" sz="1400" b="1" dirty="0">
                <a:solidFill>
                  <a:srgbClr val="000000"/>
                </a:solidFill>
                <a:latin typeface="Verdana" panose="020B0604030504040204" pitchFamily="34" charset="0"/>
              </a:rPr>
              <a:t>: </a:t>
            </a:r>
            <a:r>
              <a:rPr lang="en-US" sz="1400" b="1" dirty="0">
                <a:solidFill>
                  <a:srgbClr val="000000"/>
                </a:solidFill>
                <a:latin typeface="Verdana" panose="020B0604030504040204" pitchFamily="34" charset="0"/>
                <a:hlinkClick r:id="rId2"/>
              </a:rPr>
              <a:t>https://www.marketstatsville.com/table-of-content/clinical-decision-support-systems-market</a:t>
            </a:r>
            <a:r>
              <a:rPr lang="en-US" sz="1400" b="1" dirty="0">
                <a:solidFill>
                  <a:srgbClr val="000000"/>
                </a:solidFill>
                <a:latin typeface="Verdana" panose="020B0604030504040204" pitchFamily="34" charset="0"/>
              </a:rPr>
              <a:t> </a:t>
            </a:r>
            <a:endParaRPr lang="en-US" sz="1400" dirty="0">
              <a:solidFill>
                <a:srgbClr val="000000"/>
              </a:solidFill>
              <a:latin typeface="Verdana" panose="020B0604030504040204" pitchFamily="34" charset="0"/>
            </a:endParaRPr>
          </a:p>
          <a:p>
            <a:r>
              <a:rPr lang="en-US" sz="1400" dirty="0">
                <a:solidFill>
                  <a:srgbClr val="000000"/>
                </a:solidFill>
                <a:latin typeface="Verdana" panose="020B0604030504040204" pitchFamily="34" charset="0"/>
              </a:rPr>
              <a:t> </a:t>
            </a:r>
          </a:p>
          <a:p>
            <a:r>
              <a:rPr lang="en-US" sz="1400" dirty="0">
                <a:solidFill>
                  <a:srgbClr val="000000"/>
                </a:solidFill>
                <a:latin typeface="Verdana" panose="020B0604030504040204" pitchFamily="34" charset="0"/>
              </a:rPr>
              <a:t>Competitive Landscape of the Global Clinical Decision Support Systems Market</a:t>
            </a:r>
          </a:p>
          <a:p>
            <a:r>
              <a:rPr lang="en-US" sz="1400" dirty="0">
                <a:solidFill>
                  <a:srgbClr val="000000"/>
                </a:solidFill>
                <a:latin typeface="Verdana" panose="020B0604030504040204" pitchFamily="34" charset="0"/>
              </a:rPr>
              <a:t>This section presents comprehensive information regarding various key players in the Clinical Decision Support Systems market. Additionally, it offers valuable insights pertaining to recent developments, contributions to the market, and effective marketing tactics. The study also encompasses a dashboard presentation that outlines the recent and current performance of the prominent corporations. The competitive analysis section of the research also encompasses an examination of both domestic and foreign sales, along with a comprehensive mapping of market players based on their respective products. Additionally, a thorough analysis of market share is conducted, focusing on significant firms, brands, producers, and suppliers.</a:t>
            </a:r>
          </a:p>
          <a:p>
            <a:r>
              <a:rPr lang="en-US" sz="1400" dirty="0">
                <a:solidFill>
                  <a:srgbClr val="000000"/>
                </a:solidFill>
                <a:latin typeface="Verdana" panose="020B0604030504040204" pitchFamily="34" charset="0"/>
              </a:rPr>
              <a:t> </a:t>
            </a:r>
          </a:p>
          <a:p>
            <a:r>
              <a:rPr lang="en-US" sz="1400" b="1" dirty="0">
                <a:solidFill>
                  <a:srgbClr val="000000"/>
                </a:solidFill>
                <a:latin typeface="Verdana" panose="020B0604030504040204" pitchFamily="34" charset="0"/>
              </a:rPr>
              <a:t>The key companies covered in the market report are:</a:t>
            </a:r>
            <a:endParaRPr lang="en-US" sz="1400" dirty="0">
              <a:solidFill>
                <a:srgbClr val="000000"/>
              </a:solidFill>
              <a:latin typeface="Verdana" panose="020B0604030504040204" pitchFamily="34" charset="0"/>
            </a:endParaRPr>
          </a:p>
          <a:p>
            <a:r>
              <a:rPr lang="en-US" sz="1400" dirty="0">
                <a:solidFill>
                  <a:srgbClr val="000000"/>
                </a:solidFill>
                <a:latin typeface="Verdana" panose="020B0604030504040204" pitchFamily="34" charset="0"/>
              </a:rPr>
              <a:t>The clinical decision support systems market is mildly concentrated in nature with few numbers of global players operating in the market, such as </a:t>
            </a:r>
            <a:r>
              <a:rPr lang="en-US" sz="1400" dirty="0" err="1">
                <a:solidFill>
                  <a:srgbClr val="000000"/>
                </a:solidFill>
                <a:latin typeface="Verdana" panose="020B0604030504040204" pitchFamily="34" charset="0"/>
                <a:hlinkClick r:id="rId3"/>
              </a:rPr>
              <a:t>Allscripts</a:t>
            </a:r>
            <a:r>
              <a:rPr lang="en-US" sz="1400" dirty="0">
                <a:solidFill>
                  <a:srgbClr val="000000"/>
                </a:solidFill>
                <a:latin typeface="Verdana" panose="020B0604030504040204" pitchFamily="34" charset="0"/>
                <a:hlinkClick r:id="rId3"/>
              </a:rPr>
              <a:t> Healthcare Solutions</a:t>
            </a:r>
            <a:r>
              <a:rPr lang="en-US" sz="1400" dirty="0">
                <a:solidFill>
                  <a:srgbClr val="000000"/>
                </a:solidFill>
                <a:latin typeface="Verdana" panose="020B0604030504040204" pitchFamily="34" charset="0"/>
              </a:rPr>
              <a:t>, Inc., </a:t>
            </a:r>
            <a:r>
              <a:rPr lang="en-US" sz="1400" dirty="0">
                <a:solidFill>
                  <a:srgbClr val="000000"/>
                </a:solidFill>
                <a:latin typeface="Verdana" panose="020B0604030504040204" pitchFamily="34" charset="0"/>
                <a:hlinkClick r:id="rId4"/>
              </a:rPr>
              <a:t>Cerner Corporation</a:t>
            </a:r>
            <a:r>
              <a:rPr lang="en-US" sz="1400" dirty="0">
                <a:solidFill>
                  <a:srgbClr val="000000"/>
                </a:solidFill>
                <a:latin typeface="Verdana" panose="020B0604030504040204" pitchFamily="34" charset="0"/>
              </a:rPr>
              <a:t>, </a:t>
            </a:r>
            <a:r>
              <a:rPr lang="en-US" sz="1400" dirty="0">
                <a:solidFill>
                  <a:srgbClr val="000000"/>
                </a:solidFill>
                <a:latin typeface="Verdana" panose="020B0604030504040204" pitchFamily="34" charset="0"/>
                <a:hlinkClick r:id="rId5"/>
              </a:rPr>
              <a:t>Change Healthcare</a:t>
            </a:r>
            <a:r>
              <a:rPr lang="en-US" sz="1400" dirty="0">
                <a:solidFill>
                  <a:srgbClr val="000000"/>
                </a:solidFill>
                <a:latin typeface="Verdana" panose="020B0604030504040204" pitchFamily="34" charset="0"/>
              </a:rPr>
              <a:t>, General Electric Company, International Business Machines Corporation, McKesson Corporation, RELX Group, Wolters Kluwer N.V., Epic Systems Corporation, Hearst Corporation, </a:t>
            </a:r>
            <a:r>
              <a:rPr lang="en-US" sz="1400" dirty="0" err="1">
                <a:solidFill>
                  <a:srgbClr val="000000"/>
                </a:solidFill>
                <a:latin typeface="Verdana" panose="020B0604030504040204" pitchFamily="34" charset="0"/>
              </a:rPr>
              <a:t>Inferscience</a:t>
            </a:r>
            <a:r>
              <a:rPr lang="en-US" sz="1400" dirty="0">
                <a:solidFill>
                  <a:srgbClr val="000000"/>
                </a:solidFill>
                <a:latin typeface="Verdana" panose="020B0604030504040204" pitchFamily="34" charset="0"/>
              </a:rPr>
              <a:t>, Inc., Medical Information Technology, Inc. (MEDITECH), Oncology Analytics, Inc., </a:t>
            </a:r>
            <a:r>
              <a:rPr lang="en-US" sz="1400" dirty="0" err="1">
                <a:solidFill>
                  <a:srgbClr val="000000"/>
                </a:solidFill>
                <a:latin typeface="Verdana" panose="020B0604030504040204" pitchFamily="34" charset="0"/>
              </a:rPr>
              <a:t>Persivia</a:t>
            </a:r>
            <a:r>
              <a:rPr lang="en-US" sz="1400" dirty="0">
                <a:solidFill>
                  <a:srgbClr val="000000"/>
                </a:solidFill>
                <a:latin typeface="Verdana" panose="020B0604030504040204" pitchFamily="34" charset="0"/>
              </a:rPr>
              <a:t> Inc., and </a:t>
            </a:r>
            <a:r>
              <a:rPr lang="en-US" sz="1400" dirty="0" err="1">
                <a:solidFill>
                  <a:srgbClr val="000000"/>
                </a:solidFill>
                <a:latin typeface="Verdana" panose="020B0604030504040204" pitchFamily="34" charset="0"/>
              </a:rPr>
              <a:t>VisualDx</a:t>
            </a:r>
            <a:r>
              <a:rPr lang="en-US" sz="1400" dirty="0">
                <a:solidFill>
                  <a:srgbClr val="000000"/>
                </a:solidFill>
                <a:latin typeface="Verdana" panose="020B0604030504040204" pitchFamily="34" charset="0"/>
              </a:rPr>
              <a:t>.</a:t>
            </a:r>
          </a:p>
          <a:p>
            <a:r>
              <a:rPr lang="en-US" sz="1400" dirty="0">
                <a:solidFill>
                  <a:srgbClr val="000000"/>
                </a:solidFill>
                <a:latin typeface="Verdana" panose="020B0604030504040204" pitchFamily="34" charset="0"/>
              </a:rPr>
              <a:t> </a:t>
            </a:r>
            <a:endParaRPr lang="en-US" sz="14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1410973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a:t>
            </a:r>
            <a:r>
              <a:rPr kumimoji="0" lang="en-US" sz="3174" b="1" i="0" u="none" strike="noStrike" kern="0" cap="none" spc="-9" normalizeH="0" baseline="0" noProof="0" dirty="0" err="1">
                <a:ln>
                  <a:noFill/>
                </a:ln>
                <a:solidFill>
                  <a:srgbClr val="000000"/>
                </a:solidFill>
                <a:effectLst/>
                <a:uLnTx/>
                <a:uFillTx/>
                <a:latin typeface="Roboto Condensed Light" panose="020B0604020202020204" charset="0"/>
                <a:ea typeface="Roboto Condensed Light" panose="020B0604020202020204" charset="0"/>
                <a:cs typeface="Arial"/>
                <a:sym typeface="Arial"/>
              </a:rPr>
              <a:t>Statsville</a:t>
            </a: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2903</TotalTime>
  <Words>957</Words>
  <Application>Microsoft Office PowerPoint</Application>
  <PresentationFormat>Widescreen</PresentationFormat>
  <Paragraphs>90</Paragraphs>
  <Slides>8</Slides>
  <Notes>2</Notes>
  <HiddenSlides>0</HiddenSlides>
  <MMClips>0</MMClips>
  <ScaleCrop>false</ScaleCrop>
  <HeadingPairs>
    <vt:vector size="6" baseType="variant">
      <vt:variant>
        <vt:lpstr>Fonts Used</vt:lpstr>
      </vt:variant>
      <vt:variant>
        <vt:i4>15</vt:i4>
      </vt:variant>
      <vt:variant>
        <vt:lpstr>Theme</vt:lpstr>
      </vt:variant>
      <vt:variant>
        <vt:i4>2</vt:i4>
      </vt:variant>
      <vt:variant>
        <vt:lpstr>Slide Titles</vt:lpstr>
      </vt:variant>
      <vt:variant>
        <vt:i4>8</vt:i4>
      </vt:variant>
    </vt:vector>
  </HeadingPairs>
  <TitlesOfParts>
    <vt:vector size="25" baseType="lpstr">
      <vt:lpstr>Arial</vt:lpstr>
      <vt:lpstr>Calibri</vt:lpstr>
      <vt:lpstr>Calibri (Body)</vt:lpstr>
      <vt:lpstr>Calibri Light</vt:lpstr>
      <vt:lpstr>Hind</vt:lpstr>
      <vt:lpstr>IBMPlexSans</vt:lpstr>
      <vt:lpstr>Poppins</vt:lpstr>
      <vt:lpstr>Proxima Nova</vt:lpstr>
      <vt:lpstr>Proxima Nova Semibold</vt:lpstr>
      <vt:lpstr>Roboto Condensed</vt:lpstr>
      <vt:lpstr>Roboto Condensed Light</vt:lpstr>
      <vt:lpstr>Segoe UI</vt:lpstr>
      <vt:lpstr>Times New Roman</vt:lpstr>
      <vt:lpstr>Trebuchet MS</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Dell</cp:lastModifiedBy>
  <cp:revision>234</cp:revision>
  <dcterms:created xsi:type="dcterms:W3CDTF">2017-04-19T06:29:38Z</dcterms:created>
  <dcterms:modified xsi:type="dcterms:W3CDTF">2024-05-22T05:08:00Z</dcterms:modified>
</cp:coreProperties>
</file>