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22-05-2024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5/22/2024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5/22/2024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5/22/2024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5/22/2024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5/22/2024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5/22/2024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5/22/2024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linical-decision-support-systems-market?utm_source=Free&amp;utm_medium=VIPIN" TargetMode="External"/><Relationship Id="rId2" Type="http://schemas.openxmlformats.org/officeDocument/2006/relationships/hyperlink" Target="https://www.marketstatsville.com/clinical-decision-support-system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linical-decision-support-systems-market?opt=3338&amp;utm_source=Free&amp;utm_medium=VIPI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llscripts.com/" TargetMode="External"/><Relationship Id="rId2" Type="http://schemas.openxmlformats.org/officeDocument/2006/relationships/hyperlink" Target="https://www.marketstatsville.com/table-of-content/clinical-decision-support-systems-market" TargetMode="External"/><Relationship Id="rId1" Type="http://schemas.openxmlformats.org/officeDocument/2006/relationships/slideLayout" Target="../slideLayouts/slideLayout7.xml"/><Relationship Id="rId5" Type="http://schemas.openxmlformats.org/officeDocument/2006/relationships/hyperlink" Target="https://www.changehealthcare.com/" TargetMode="External"/><Relationship Id="rId4" Type="http://schemas.openxmlformats.org/officeDocument/2006/relationships/hyperlink" Target="https://www.cerner.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Clinical Decision Support Systems Market </a:t>
            </a:r>
            <a:r>
              <a:rPr lang="en-US" sz="4760" b="1" dirty="0" smtClean="0">
                <a:solidFill>
                  <a:srgbClr val="80C342"/>
                </a:solidFill>
                <a:latin typeface="Calibri (Body)"/>
                <a:ea typeface="Roboto Condensed Light" panose="020B0604020202020204" charset="0"/>
              </a:rPr>
              <a:t>Opportunities</a:t>
            </a:r>
            <a:r>
              <a:rPr lang="en-US" sz="4760" b="1" dirty="0">
                <a:solidFill>
                  <a:srgbClr val="80C342"/>
                </a:solidFill>
                <a:latin typeface="Calibri (Body)"/>
                <a:ea typeface="Roboto Condensed Light" panose="020B0604020202020204" charset="0"/>
              </a:rPr>
              <a:t>,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Clinical Decision Support Systems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Clinical Decision Support Systems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477328"/>
          </a:xfrm>
          <a:prstGeom prst="rect">
            <a:avLst/>
          </a:prstGeom>
          <a:noFill/>
        </p:spPr>
        <p:txBody>
          <a:bodyPr wrap="square">
            <a:spAutoFit/>
          </a:bodyPr>
          <a:lstStyle/>
          <a:p>
            <a:r>
              <a:rPr lang="en-US" b="1" dirty="0"/>
              <a:t>Clinical Decision Support Systems Market by Product Type (Integrated and Standalone), by Delivery Mode (On-Premise and Cloud-Based), by Type, by Model, by Users Interactivity, by End-Users, by Application,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970318"/>
          </a:xfrm>
          <a:prstGeom prst="rect">
            <a:avLst/>
          </a:prstGeom>
          <a:noFill/>
        </p:spPr>
        <p:txBody>
          <a:bodyPr wrap="square">
            <a:spAutoFit/>
          </a:bodyPr>
          <a:lstStyle/>
          <a:p>
            <a:r>
              <a:rPr lang="en-US" sz="1400" dirty="0">
                <a:hlinkClick r:id="rId2"/>
              </a:rPr>
              <a:t>The </a:t>
            </a:r>
            <a:r>
              <a:rPr lang="en-US" sz="1400" b="1" dirty="0">
                <a:hlinkClick r:id="rId2"/>
              </a:rPr>
              <a:t>global clinical decision support systems market</a:t>
            </a:r>
            <a:r>
              <a:rPr lang="en-US" sz="1400" dirty="0"/>
              <a:t> size is estimated to grow from </a:t>
            </a:r>
            <a:r>
              <a:rPr lang="en-US" sz="1400" b="1" dirty="0"/>
              <a:t>USD 2.0 billion in 2021</a:t>
            </a:r>
            <a:r>
              <a:rPr lang="en-US" sz="1400" dirty="0"/>
              <a:t> to </a:t>
            </a:r>
            <a:r>
              <a:rPr lang="en-US" sz="1400" b="1" dirty="0"/>
              <a:t>USD 3.7 billion by 2030</a:t>
            </a:r>
            <a:r>
              <a:rPr lang="en-US" sz="1400" dirty="0"/>
              <a:t>, at a CAGR of 6.7% from 2022 to 2030.</a:t>
            </a:r>
          </a:p>
          <a:p>
            <a:r>
              <a:rPr lang="en-US" sz="1400" dirty="0"/>
              <a:t>Below information is analyzed in depth in the report-</a:t>
            </a:r>
          </a:p>
          <a:p>
            <a:r>
              <a:rPr lang="en-US" sz="1400" dirty="0"/>
              <a:t>Global Clinical Decision Support Systems Market Revenue, 2018-2023, 2024-2033, (US$ Millions)</a:t>
            </a:r>
          </a:p>
          <a:p>
            <a:r>
              <a:rPr lang="en-US" sz="1400" dirty="0"/>
              <a:t>Global Clinical Decision Support Systems Market Sales Volume, 2018-2023, 2024-2033, (Units)</a:t>
            </a:r>
          </a:p>
          <a:p>
            <a:r>
              <a:rPr lang="en-US" sz="1400" dirty="0"/>
              <a:t>Share of the top five Clinical Decision Support Systems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https://www.marketstatsville.com/request-sample/clinical-decision-support-systems-market?utm_source=Free&amp;utm_medium=VIPIN</a:t>
            </a:r>
            <a:r>
              <a:rPr lang="en-US" sz="1400" b="1" dirty="0"/>
              <a:t> </a:t>
            </a:r>
            <a:endParaRPr lang="en-US" sz="1400" dirty="0"/>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345307" y="584420"/>
            <a:ext cx="11346872" cy="6524863"/>
          </a:xfrm>
          <a:prstGeom prst="rect">
            <a:avLst/>
          </a:prstGeom>
        </p:spPr>
        <p:txBody>
          <a:bodyPr wrap="square">
            <a:spAutoFit/>
          </a:bodyPr>
          <a:lstStyle/>
          <a:p>
            <a:r>
              <a:rPr lang="en-US" sz="1100" dirty="0">
                <a:solidFill>
                  <a:srgbClr val="000000"/>
                </a:solidFill>
                <a:latin typeface="Verdana" panose="020B0604030504040204" pitchFamily="34" charset="0"/>
              </a:rPr>
              <a:t>Clinical Decision Support Systems Market Segmentation:</a:t>
            </a:r>
          </a:p>
          <a:p>
            <a:r>
              <a:rPr lang="en-US" sz="1100" dirty="0">
                <a:solidFill>
                  <a:srgbClr val="000000"/>
                </a:solidFill>
                <a:latin typeface="Verdana" panose="020B0604030504040204" pitchFamily="34" charset="0"/>
              </a:rPr>
              <a:t>This study offers a thorough segmentation of the Clinical Decision Support Systems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Clinical Decision Support Systems market.</a:t>
            </a:r>
          </a:p>
          <a:p>
            <a:r>
              <a:rPr lang="en-US" sz="1100" b="1" dirty="0">
                <a:solidFill>
                  <a:srgbClr val="000000"/>
                </a:solidFill>
                <a:latin typeface="Verdana" panose="020B0604030504040204" pitchFamily="34" charset="0"/>
              </a:rPr>
              <a:t>By Product Type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Integrated</a:t>
            </a:r>
          </a:p>
          <a:p>
            <a:pPr>
              <a:buFont typeface="Arial" panose="020B0604020202020204" pitchFamily="34" charset="0"/>
              <a:buChar char="•"/>
            </a:pPr>
            <a:r>
              <a:rPr lang="en-US" sz="1100" dirty="0">
                <a:solidFill>
                  <a:srgbClr val="000000"/>
                </a:solidFill>
                <a:latin typeface="Verdana" panose="020B0604030504040204" pitchFamily="34" charset="0"/>
              </a:rPr>
              <a:t>Standalone</a:t>
            </a:r>
          </a:p>
          <a:p>
            <a:r>
              <a:rPr lang="en-US" sz="1100" b="1" dirty="0">
                <a:solidFill>
                  <a:srgbClr val="000000"/>
                </a:solidFill>
                <a:latin typeface="Verdana" panose="020B0604030504040204" pitchFamily="34" charset="0"/>
              </a:rPr>
              <a:t>By Delivery Mode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On-Premise CDSS</a:t>
            </a:r>
          </a:p>
          <a:p>
            <a:pPr>
              <a:buFont typeface="Arial" panose="020B0604020202020204" pitchFamily="34" charset="0"/>
              <a:buChar char="•"/>
            </a:pPr>
            <a:r>
              <a:rPr lang="en-US" sz="1100" dirty="0">
                <a:solidFill>
                  <a:srgbClr val="000000"/>
                </a:solidFill>
                <a:latin typeface="Verdana" panose="020B0604030504040204" pitchFamily="34" charset="0"/>
              </a:rPr>
              <a:t>Cloud-Based CDSS</a:t>
            </a:r>
          </a:p>
          <a:p>
            <a:r>
              <a:rPr lang="en-US" sz="1100" b="1" dirty="0">
                <a:solidFill>
                  <a:srgbClr val="000000"/>
                </a:solidFill>
                <a:latin typeface="Verdana" panose="020B0604030504040204" pitchFamily="34" charset="0"/>
              </a:rPr>
              <a:t>By Type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Conventional</a:t>
            </a:r>
          </a:p>
          <a:p>
            <a:pPr>
              <a:buFont typeface="Arial" panose="020B0604020202020204" pitchFamily="34" charset="0"/>
              <a:buChar char="•"/>
            </a:pPr>
            <a:r>
              <a:rPr lang="en-US" sz="1100" dirty="0">
                <a:solidFill>
                  <a:srgbClr val="000000"/>
                </a:solidFill>
                <a:latin typeface="Verdana" panose="020B0604030504040204" pitchFamily="34" charset="0"/>
              </a:rPr>
              <a:t>Advanced</a:t>
            </a:r>
          </a:p>
          <a:p>
            <a:r>
              <a:rPr lang="en-US" sz="1100" b="1" dirty="0">
                <a:solidFill>
                  <a:srgbClr val="000000"/>
                </a:solidFill>
                <a:latin typeface="Verdana" panose="020B0604030504040204" pitchFamily="34" charset="0"/>
              </a:rPr>
              <a:t>By Model Outlook (Sales,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Knowledge-Based</a:t>
            </a:r>
          </a:p>
          <a:p>
            <a:pPr>
              <a:buFont typeface="Arial" panose="020B0604020202020204" pitchFamily="34" charset="0"/>
              <a:buChar char="•"/>
            </a:pPr>
            <a:r>
              <a:rPr lang="en-US" sz="1100" dirty="0">
                <a:solidFill>
                  <a:srgbClr val="000000"/>
                </a:solidFill>
                <a:latin typeface="Verdana" panose="020B0604030504040204" pitchFamily="34" charset="0"/>
              </a:rPr>
              <a:t>Non-Knowledge Based</a:t>
            </a:r>
          </a:p>
          <a:p>
            <a:r>
              <a:rPr lang="en-US" sz="1100" b="1" dirty="0">
                <a:solidFill>
                  <a:srgbClr val="000000"/>
                </a:solidFill>
                <a:latin typeface="Verdana" panose="020B0604030504040204" pitchFamily="34" charset="0"/>
              </a:rPr>
              <a:t>By Users Interactivity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Active</a:t>
            </a:r>
          </a:p>
          <a:p>
            <a:pPr>
              <a:buFont typeface="Arial" panose="020B0604020202020204" pitchFamily="34" charset="0"/>
              <a:buChar char="•"/>
            </a:pPr>
            <a:r>
              <a:rPr lang="en-US" sz="1100" dirty="0">
                <a:solidFill>
                  <a:srgbClr val="000000"/>
                </a:solidFill>
                <a:latin typeface="Verdana" panose="020B0604030504040204" pitchFamily="34" charset="0"/>
              </a:rPr>
              <a:t>Passive</a:t>
            </a:r>
          </a:p>
          <a:p>
            <a:r>
              <a:rPr lang="en-US" sz="1100" b="1" dirty="0">
                <a:solidFill>
                  <a:srgbClr val="000000"/>
                </a:solidFill>
                <a:latin typeface="Verdana" panose="020B0604030504040204" pitchFamily="34" charset="0"/>
              </a:rPr>
              <a:t>By End-Users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Hospitals and Clinics</a:t>
            </a:r>
          </a:p>
          <a:p>
            <a:pPr>
              <a:buFont typeface="Arial" panose="020B0604020202020204" pitchFamily="34" charset="0"/>
              <a:buChar char="•"/>
            </a:pPr>
            <a:r>
              <a:rPr lang="en-US" sz="1100" dirty="0">
                <a:solidFill>
                  <a:srgbClr val="000000"/>
                </a:solidFill>
                <a:latin typeface="Verdana" panose="020B0604030504040204" pitchFamily="34" charset="0"/>
              </a:rPr>
              <a:t>ASCs</a:t>
            </a:r>
          </a:p>
          <a:p>
            <a:pPr>
              <a:buFont typeface="Arial" panose="020B0604020202020204" pitchFamily="34" charset="0"/>
              <a:buChar char="•"/>
            </a:pPr>
            <a:r>
              <a:rPr lang="en-US" sz="1100" dirty="0">
                <a:solidFill>
                  <a:srgbClr val="000000"/>
                </a:solidFill>
                <a:latin typeface="Verdana" panose="020B0604030504040204" pitchFamily="34" charset="0"/>
              </a:rPr>
              <a:t>Others</a:t>
            </a:r>
          </a:p>
          <a:p>
            <a:r>
              <a:rPr lang="en-US" sz="1100" b="1" dirty="0">
                <a:solidFill>
                  <a:srgbClr val="000000"/>
                </a:solidFill>
                <a:latin typeface="Verdana" panose="020B0604030504040204" pitchFamily="34" charset="0"/>
              </a:rPr>
              <a:t>By Application Outlook (Revenue, USD Million, 2017-2030)</a:t>
            </a:r>
          </a:p>
          <a:p>
            <a:pPr>
              <a:buFont typeface="Arial" panose="020B0604020202020204" pitchFamily="34" charset="0"/>
              <a:buChar char="•"/>
            </a:pPr>
            <a:r>
              <a:rPr lang="en-US" sz="1100" dirty="0">
                <a:solidFill>
                  <a:srgbClr val="000000"/>
                </a:solidFill>
                <a:latin typeface="Verdana" panose="020B0604030504040204" pitchFamily="34" charset="0"/>
              </a:rPr>
              <a:t>Preventive Care</a:t>
            </a:r>
          </a:p>
          <a:p>
            <a:pPr>
              <a:buFont typeface="Arial" panose="020B0604020202020204" pitchFamily="34" charset="0"/>
              <a:buChar char="•"/>
            </a:pPr>
            <a:r>
              <a:rPr lang="en-US" sz="1100" dirty="0">
                <a:solidFill>
                  <a:srgbClr val="000000"/>
                </a:solidFill>
                <a:latin typeface="Verdana" panose="020B0604030504040204" pitchFamily="34" charset="0"/>
              </a:rPr>
              <a:t>Diagnostics</a:t>
            </a:r>
          </a:p>
          <a:p>
            <a:pPr>
              <a:buFont typeface="Arial" panose="020B0604020202020204" pitchFamily="34" charset="0"/>
              <a:buChar char="•"/>
            </a:pPr>
            <a:r>
              <a:rPr lang="en-US" sz="1100" dirty="0">
                <a:solidFill>
                  <a:srgbClr val="000000"/>
                </a:solidFill>
                <a:latin typeface="Verdana" panose="020B0604030504040204" pitchFamily="34" charset="0"/>
              </a:rPr>
              <a:t>Follow-Up Management</a:t>
            </a:r>
          </a:p>
          <a:p>
            <a:pPr>
              <a:buFont typeface="Arial" panose="020B0604020202020204" pitchFamily="34" charset="0"/>
              <a:buChar char="•"/>
            </a:pPr>
            <a:r>
              <a:rPr lang="en-US" sz="1100" dirty="0">
                <a:solidFill>
                  <a:srgbClr val="000000"/>
                </a:solidFill>
                <a:latin typeface="Verdana" panose="020B0604030504040204" pitchFamily="34" charset="0"/>
              </a:rPr>
              <a:t>Others</a:t>
            </a:r>
          </a:p>
          <a:p>
            <a:pPr marL="742950" lvl="1" indent="-285750">
              <a:buFont typeface="Arial" panose="020B0604020202020204" pitchFamily="34" charset="0"/>
              <a:buChar char="•"/>
            </a:pPr>
            <a:r>
              <a:rPr lang="en-US" sz="1100" dirty="0">
                <a:solidFill>
                  <a:srgbClr val="000000"/>
                </a:solidFill>
                <a:latin typeface="Verdana" panose="020B0604030504040204" pitchFamily="34" charset="0"/>
              </a:rPr>
              <a:t>Planning</a:t>
            </a:r>
          </a:p>
          <a:p>
            <a:pPr marL="742950" lvl="1" indent="-285750">
              <a:buFont typeface="Arial" panose="020B0604020202020204" pitchFamily="34" charset="0"/>
              <a:buChar char="•"/>
            </a:pPr>
            <a:r>
              <a:rPr lang="en-US" sz="1100" dirty="0">
                <a:solidFill>
                  <a:srgbClr val="000000"/>
                </a:solidFill>
                <a:latin typeface="Verdana" panose="020B0604030504040204" pitchFamily="34" charset="0"/>
              </a:rPr>
              <a:t>Implementation</a:t>
            </a:r>
          </a:p>
          <a:p>
            <a:r>
              <a:rPr lang="en-US" sz="1100" dirty="0">
                <a:solidFill>
                  <a:srgbClr val="000000"/>
                </a:solidFill>
                <a:latin typeface="Verdana" panose="020B0604030504040204" pitchFamily="34" charset="0"/>
              </a:rPr>
              <a:t> </a:t>
            </a:r>
          </a:p>
          <a:p>
            <a:r>
              <a:rPr lang="en-US" sz="1100" dirty="0">
                <a:solidFill>
                  <a:srgbClr val="000000"/>
                </a:solidFill>
                <a:latin typeface="Verdana" panose="020B0604030504040204" pitchFamily="34" charset="0"/>
              </a:rPr>
              <a:t> </a:t>
            </a:r>
          </a:p>
          <a:p>
            <a:r>
              <a:rPr lang="en-US" sz="1100" b="1" dirty="0">
                <a:solidFill>
                  <a:srgbClr val="000000"/>
                </a:solidFill>
                <a:latin typeface="Verdana" panose="020B0604030504040204" pitchFamily="34" charset="0"/>
              </a:rPr>
              <a:t>Direct Purchase Report: </a:t>
            </a:r>
            <a:r>
              <a:rPr lang="en-US" sz="1100" b="1" dirty="0">
                <a:solidFill>
                  <a:srgbClr val="000000"/>
                </a:solidFill>
                <a:latin typeface="Verdana" panose="020B0604030504040204" pitchFamily="34" charset="0"/>
                <a:hlinkClick r:id="rId2"/>
              </a:rPr>
              <a:t>https://www.marketstatsville.com/buy-now/clinical-decision-support-systems-market?opt=3338&amp;utm_source=Free&amp;utm_medium=VIPIN</a:t>
            </a:r>
            <a:r>
              <a:rPr lang="en-US" sz="1100" b="1" dirty="0">
                <a:solidFill>
                  <a:srgbClr val="000000"/>
                </a:solidFill>
                <a:latin typeface="Verdana" panose="020B0604030504040204" pitchFamily="34" charset="0"/>
              </a:rPr>
              <a:t> </a:t>
            </a:r>
            <a:endParaRPr lang="en-US" sz="1100" dirty="0">
              <a:solidFill>
                <a:srgbClr val="000000"/>
              </a:solidFill>
              <a:latin typeface="Verdana" panose="020B0604030504040204" pitchFamily="34" charset="0"/>
            </a:endParaRPr>
          </a:p>
          <a:p>
            <a:r>
              <a:rPr lang="en-US" sz="1100" dirty="0">
                <a:solidFill>
                  <a:srgbClr val="000000"/>
                </a:solidFill>
                <a:latin typeface="Verdana" panose="020B0604030504040204" pitchFamily="34" charset="0"/>
              </a:rPr>
              <a:t> </a:t>
            </a:r>
          </a:p>
          <a:p>
            <a:r>
              <a:rPr lang="en-US" sz="1100" dirty="0"/>
              <a:t/>
            </a:r>
            <a:br>
              <a:rPr lang="en-US" sz="1100" dirty="0"/>
            </a:br>
            <a:endParaRPr lang="en-IN" sz="1100" dirty="0"/>
          </a:p>
        </p:txBody>
      </p:sp>
    </p:spTree>
    <p:extLst>
      <p:ext uri="{BB962C8B-B14F-4D97-AF65-F5344CB8AC3E}">
        <p14:creationId xmlns:p14="http://schemas.microsoft.com/office/powerpoint/2010/main" val="11899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512801" y="890856"/>
            <a:ext cx="11083636" cy="4185761"/>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https://www.marketstatsville.com/table-of-content/clinical-decision-support-systems-market</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Clinical Decision Support Systems Market</a:t>
            </a:r>
          </a:p>
          <a:p>
            <a:r>
              <a:rPr lang="en-US" sz="1400" dirty="0">
                <a:solidFill>
                  <a:srgbClr val="000000"/>
                </a:solidFill>
                <a:latin typeface="Verdana" panose="020B0604030504040204" pitchFamily="34" charset="0"/>
              </a:rPr>
              <a:t>This section presents comprehensive information regarding various key players in the Clinical Decision Support Systems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The clinical decision support systems market is mildly concentrated in nature with few numbers of global players operating in the market, such as </a:t>
            </a:r>
            <a:r>
              <a:rPr lang="en-US" sz="1400" dirty="0" err="1">
                <a:solidFill>
                  <a:srgbClr val="000000"/>
                </a:solidFill>
                <a:latin typeface="Verdana" panose="020B0604030504040204" pitchFamily="34" charset="0"/>
                <a:hlinkClick r:id="rId3"/>
              </a:rPr>
              <a:t>Allscripts</a:t>
            </a:r>
            <a:r>
              <a:rPr lang="en-US" sz="1400" dirty="0">
                <a:solidFill>
                  <a:srgbClr val="000000"/>
                </a:solidFill>
                <a:latin typeface="Verdana" panose="020B0604030504040204" pitchFamily="34" charset="0"/>
                <a:hlinkClick r:id="rId3"/>
              </a:rPr>
              <a:t> Healthcare Solutions</a:t>
            </a:r>
            <a:r>
              <a:rPr lang="en-US" sz="1400" dirty="0">
                <a:solidFill>
                  <a:srgbClr val="000000"/>
                </a:solidFill>
                <a:latin typeface="Verdana" panose="020B0604030504040204" pitchFamily="34" charset="0"/>
              </a:rPr>
              <a:t>, Inc., </a:t>
            </a:r>
            <a:r>
              <a:rPr lang="en-US" sz="1400" dirty="0">
                <a:solidFill>
                  <a:srgbClr val="000000"/>
                </a:solidFill>
                <a:latin typeface="Verdana" panose="020B0604030504040204" pitchFamily="34" charset="0"/>
                <a:hlinkClick r:id="rId4"/>
              </a:rPr>
              <a:t>Cerner Corporation</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5"/>
              </a:rPr>
              <a:t>Change Healthcare</a:t>
            </a:r>
            <a:r>
              <a:rPr lang="en-US" sz="1400" dirty="0">
                <a:solidFill>
                  <a:srgbClr val="000000"/>
                </a:solidFill>
                <a:latin typeface="Verdana" panose="020B0604030504040204" pitchFamily="34" charset="0"/>
              </a:rPr>
              <a:t>, General Electric Company, International Business Machines Corporation, McKesson Corporation, RELX Group, Wolters Kluwer N.V., Epic Systems Corporation, Hearst Corporation, </a:t>
            </a:r>
            <a:r>
              <a:rPr lang="en-US" sz="1400" dirty="0" err="1">
                <a:solidFill>
                  <a:srgbClr val="000000"/>
                </a:solidFill>
                <a:latin typeface="Verdana" panose="020B0604030504040204" pitchFamily="34" charset="0"/>
              </a:rPr>
              <a:t>Inferscience</a:t>
            </a:r>
            <a:r>
              <a:rPr lang="en-US" sz="1400" dirty="0">
                <a:solidFill>
                  <a:srgbClr val="000000"/>
                </a:solidFill>
                <a:latin typeface="Verdana" panose="020B0604030504040204" pitchFamily="34" charset="0"/>
              </a:rPr>
              <a:t>, Inc., Medical Information Technology, Inc. (MEDITECH), Oncology Analytics, Inc., </a:t>
            </a:r>
            <a:r>
              <a:rPr lang="en-US" sz="1400" dirty="0" err="1">
                <a:solidFill>
                  <a:srgbClr val="000000"/>
                </a:solidFill>
                <a:latin typeface="Verdana" panose="020B0604030504040204" pitchFamily="34" charset="0"/>
              </a:rPr>
              <a:t>Persivia</a:t>
            </a:r>
            <a:r>
              <a:rPr lang="en-US" sz="1400" dirty="0">
                <a:solidFill>
                  <a:srgbClr val="000000"/>
                </a:solidFill>
                <a:latin typeface="Verdana" panose="020B0604030504040204" pitchFamily="34" charset="0"/>
              </a:rPr>
              <a:t> Inc., and </a:t>
            </a:r>
            <a:r>
              <a:rPr lang="en-US" sz="1400" dirty="0" err="1">
                <a:solidFill>
                  <a:srgbClr val="000000"/>
                </a:solidFill>
                <a:latin typeface="Verdana" panose="020B0604030504040204" pitchFamily="34" charset="0"/>
              </a:rPr>
              <a:t>VisualDx</a:t>
            </a:r>
            <a:r>
              <a:rPr lang="en-US" sz="1400" dirty="0">
                <a:solidFill>
                  <a:srgbClr val="000000"/>
                </a:solidFill>
                <a:latin typeface="Verdana" panose="020B0604030504040204" pitchFamily="34" charset="0"/>
              </a:rPr>
              <a:t>.</a:t>
            </a: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410973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957</Words>
  <Application>Microsoft Office PowerPoint</Application>
  <PresentationFormat>Widescreen</PresentationFormat>
  <Paragraphs>90</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234</cp:revision>
  <dcterms:created xsi:type="dcterms:W3CDTF">2017-04-19T06:29:38Z</dcterms:created>
  <dcterms:modified xsi:type="dcterms:W3CDTF">2024-05-22T05:08:00Z</dcterms:modified>
</cp:coreProperties>
</file>