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5" r:id="rId8"/>
    <p:sldId id="316"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17-10-2023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mmercial-cards-market?utm_source=MAnjeet+Free+17+oct&amp;utm_medium=Manjeet" TargetMode="External"/><Relationship Id="rId2" Type="http://schemas.openxmlformats.org/officeDocument/2006/relationships/hyperlink" Target="https://www.marketstatsville.com/commercial-card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mmercial-card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mericanexpress.com/en-in/" TargetMode="External"/><Relationship Id="rId2" Type="http://schemas.openxmlformats.org/officeDocument/2006/relationships/hyperlink" Target="https://www.marketstatsville.com/table-of-content/commercial-card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commercial-cards-market" TargetMode="External"/><Relationship Id="rId5" Type="http://schemas.openxmlformats.org/officeDocument/2006/relationships/hyperlink" Target="https://www.mastercard.co.in/en-in.html" TargetMode="External"/><Relationship Id="rId4" Type="http://schemas.openxmlformats.org/officeDocument/2006/relationships/hyperlink" Target="https://unionpayintl.com/e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Commercial Cards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Commercial Cards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Commercial Cards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Commercial Cards Market by Product Type (Purchase Cards, Travel &amp; Entertainment Cards), by Card Type (Closed-loop cards), by Region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Poppins" panose="00000500000000000000" pitchFamily="2" charset="0"/>
                <a:hlinkClick r:id="rId2"/>
              </a:rPr>
              <a:t>global commercial cards market</a:t>
            </a:r>
            <a:r>
              <a:rPr lang="en-US" b="1" i="0" dirty="0">
                <a:solidFill>
                  <a:srgbClr val="5E5E5E"/>
                </a:solidFill>
                <a:effectLst/>
                <a:latin typeface="Poppins" panose="00000500000000000000" pitchFamily="2"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Poppins" panose="00000500000000000000" pitchFamily="2" charset="0"/>
              </a:rPr>
              <a:t>USD 4764.72 million in 2022</a:t>
            </a:r>
            <a:r>
              <a:rPr lang="en-US" b="0" i="0" dirty="0">
                <a:solidFill>
                  <a:srgbClr val="5E5E5E"/>
                </a:solidFill>
                <a:effectLst/>
                <a:latin typeface="Poppins" panose="00000500000000000000" pitchFamily="2" charset="0"/>
              </a:rPr>
              <a:t> to </a:t>
            </a:r>
            <a:r>
              <a:rPr lang="en-US" b="1" i="0" dirty="0">
                <a:solidFill>
                  <a:srgbClr val="5E5E5E"/>
                </a:solidFill>
                <a:effectLst/>
                <a:latin typeface="Poppins" panose="00000500000000000000" pitchFamily="2" charset="0"/>
              </a:rPr>
              <a:t>USD 10556.75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Poppins" panose="00000500000000000000" pitchFamily="2" charset="0"/>
              </a:rPr>
              <a:t>CAGR of 7.5</a:t>
            </a:r>
            <a:r>
              <a:rPr lang="en-US" b="1" i="0" dirty="0">
                <a:solidFill>
                  <a:srgbClr val="5E5E5E"/>
                </a:solidFill>
                <a:effectLst/>
                <a:latin typeface="Verdana" panose="020B0604030504040204" pitchFamily="34" charset="0"/>
              </a:rPr>
              <a:t>%</a:t>
            </a:r>
            <a:r>
              <a:rPr lang="en-US" b="0" i="0" dirty="0">
                <a:solidFill>
                  <a:srgbClr val="5E5E5E"/>
                </a:solidFill>
                <a:effectLst/>
                <a:latin typeface="Poppins" panose="00000500000000000000" pitchFamily="2" charset="0"/>
              </a:rPr>
              <a:t> from 2023 to 2033.</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https://www.marketstatsville.com/request-sample/commercial-cards-market?utm_source=MAnjeet+Free+17+oct&amp;utm_medium=Manjeet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6D4B1C-7922-E9CB-2F61-4248653D29E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8BD6FFA-34B5-5F16-64C0-3E7C10C7B7E9}"/>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E8068FB8-369B-2F95-6F40-1C899764C81A}"/>
              </a:ext>
            </a:extLst>
          </p:cNvPr>
          <p:cNvSpPr txBox="1"/>
          <p:nvPr/>
        </p:nvSpPr>
        <p:spPr>
          <a:xfrm>
            <a:off x="335280" y="751344"/>
            <a:ext cx="11521440"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https://www.marketstatsville.com/buy-now/commercial-cards-market?opt=3338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Commercial Cards Market</a:t>
            </a:r>
            <a:endParaRPr lang="en-US" b="1" i="0" dirty="0">
              <a:solidFill>
                <a:srgbClr val="1C1C1C"/>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By Product Type Outlook (Sales, USD Billion, 2019-2033)</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Purchase Cards (P-Cards)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Travel &amp; Entertainment (T&amp;E) 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Business 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Gift 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Fleet &amp; Multi-Use Cards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   </a:t>
            </a:r>
          </a:p>
          <a:p>
            <a:pPr algn="l" fontAlgn="base"/>
            <a:r>
              <a:rPr lang="en-US" b="1" i="0" dirty="0">
                <a:solidFill>
                  <a:srgbClr val="1C1C1C"/>
                </a:solidFill>
                <a:effectLst/>
                <a:latin typeface="Verdana" panose="020B0604030504040204" pitchFamily="34" charset="0"/>
              </a:rPr>
              <a:t>By Card Type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Closed-loop 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Open-loop Cards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Corporate Credit 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Small Business Credit 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Small Business Debit Cards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Corporate Debit Cards</a:t>
            </a:r>
            <a:endParaRPr lang="en-IN" dirty="0"/>
          </a:p>
        </p:txBody>
      </p:sp>
    </p:spTree>
    <p:extLst>
      <p:ext uri="{BB962C8B-B14F-4D97-AF65-F5344CB8AC3E}">
        <p14:creationId xmlns:p14="http://schemas.microsoft.com/office/powerpoint/2010/main" val="393970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6BD4B-4CB6-AC7D-FA19-D923DD87DE3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1FD6730-7B00-D716-97C3-9002E1BE746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37B7B5F-FBC3-DBDF-49F2-CF6736DCF933}"/>
              </a:ext>
            </a:extLst>
          </p:cNvPr>
          <p:cNvSpPr txBox="1"/>
          <p:nvPr/>
        </p:nvSpPr>
        <p:spPr>
          <a:xfrm>
            <a:off x="356381" y="332659"/>
            <a:ext cx="11479237"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https://www.marketstatsville.com/table-of-content/commercial-cards-market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Commercial Cards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3"/>
              </a:rPr>
              <a:t>American Express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4"/>
              </a:rPr>
              <a:t>China UnionPay</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JCB</a:t>
            </a: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5"/>
              </a:rPr>
              <a:t>Mastercard</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Visa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Citigroup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JP Morgan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HSBC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Bank of America Merrill Lynch</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Swisscard</a:t>
            </a:r>
            <a:r>
              <a:rPr lang="en-US" b="0" i="0" dirty="0">
                <a:solidFill>
                  <a:srgbClr val="5E5E5E"/>
                </a:solidFill>
                <a:effectLst/>
                <a:latin typeface="Verdana" panose="020B0604030504040204" pitchFamily="34" charset="0"/>
              </a:rPr>
              <a:t> AECS GmbH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ING Bank NV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Barclays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6"/>
              </a:rPr>
              <a:t>https://www.marketstatsville.com/commercial-cards-market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47017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5617</TotalTime>
  <Words>1370</Words>
  <Application>Microsoft Office PowerPoint</Application>
  <PresentationFormat>Widescreen</PresentationFormat>
  <Paragraphs>80</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526</cp:revision>
  <dcterms:created xsi:type="dcterms:W3CDTF">2017-04-19T06:29:38Z</dcterms:created>
  <dcterms:modified xsi:type="dcterms:W3CDTF">2023-10-17T13:07:26Z</dcterms:modified>
</cp:coreProperties>
</file>