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immersion-cooling-fluids-market?utm_source=Manjeet+Free+15+Nov&amp;utm_medium=Manjeet" TargetMode="External"/><Relationship Id="rId2" Type="http://schemas.openxmlformats.org/officeDocument/2006/relationships/hyperlink" Target="https://www.marketstatsville.com/immersion-cooling-fluid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immersion-cooling-fluids-market?opt=3338&amp;utm_source=Manjeet+Free+15+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fujitsu.com/global/products/computing/servers/lics/" TargetMode="External"/><Relationship Id="rId2" Type="http://schemas.openxmlformats.org/officeDocument/2006/relationships/hyperlink" Target="https://www.marketstatsville.com/table-of-content/immersion-cooling-fluids-market" TargetMode="External"/><Relationship Id="rId1" Type="http://schemas.openxmlformats.org/officeDocument/2006/relationships/slideLayout" Target="../slideLayouts/slideLayout7.xml"/><Relationship Id="rId5" Type="http://schemas.openxmlformats.org/officeDocument/2006/relationships/hyperlink" Target="https://www.grcooling.com/" TargetMode="External"/><Relationship Id="rId4" Type="http://schemas.openxmlformats.org/officeDocument/2006/relationships/hyperlink" Target="https://dug.com/dug-coo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immersion-cooling-fluids-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Immersion Cooling Fluids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Immersion Cooling Fluids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Immersion Cooling Fluids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Immersion Cooling Fluids Market by Type (Mineral Oil, Synthetic Fluids and Others), by Technology (Single Phase and Two-Phase Immersion Cooling), by Application (Artificial Intelligence, Edge Computing, and Cryptocurrency Mining), by End-Use, by Region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immersion cooling fluids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around </a:t>
            </a:r>
            <a:r>
              <a:rPr lang="en-US" b="1" i="0" dirty="0">
                <a:solidFill>
                  <a:srgbClr val="000000"/>
                </a:solidFill>
                <a:effectLst/>
                <a:latin typeface="Verdana" panose="020B0604030504040204" pitchFamily="34" charset="0"/>
              </a:rPr>
              <a:t>USD 3,735.2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7.82%</a:t>
            </a:r>
            <a:r>
              <a:rPr lang="en-US" b="0" i="0" dirty="0">
                <a:solidFill>
                  <a:srgbClr val="000000"/>
                </a:solidFill>
                <a:effectLst/>
                <a:latin typeface="Verdana" panose="020B0604030504040204" pitchFamily="34" charset="0"/>
              </a:rPr>
              <a:t> from 2023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 newly published report by Market Statsville Group (MSG), titled Global Immersion Cooling Fluids Market provides an exhaustive analysis of significant industry insights and historical and projected global market figures. MSG expects the global Immersion Cooling Fluids market will showcase an impressive CAGR from 2024 to 2033. The comprehensive Immersion Cooling Fluids market research study highlights market dynamics, value chain analysis, regulatory framework, growing investment hotspots, competitive landscape, geographical landscape, and extensive market segments.</a:t>
            </a:r>
            <a:br>
              <a:rPr lang="en-US" dirty="0"/>
            </a:br>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https://www.marketstatsville.com/request-sample/immersion-cooling-fluids-market?utm_source=Manjeet+Free+15+Nov&amp;utm_medium=Manjeet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FD564B-9EB6-5CFC-AA84-A665D00F50E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CC87200-3203-98EF-873F-64EEDBD0CC2E}"/>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7CF6CD84-39E7-F7FF-ECCD-3754CBF75530}"/>
              </a:ext>
            </a:extLst>
          </p:cNvPr>
          <p:cNvSpPr txBox="1"/>
          <p:nvPr/>
        </p:nvSpPr>
        <p:spPr>
          <a:xfrm>
            <a:off x="286043" y="725551"/>
            <a:ext cx="11619914" cy="5632311"/>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This report contains the historic, present, and forecast analysis of the Immersion Cooling Fluids market at segmental, regional, and country-level, including the following market information: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Immersion Cooling Fluids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Immersion Cooling Fluids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Immersion Cooling Fluids companies in 2023 (%)</a:t>
            </a:r>
          </a:p>
          <a:p>
            <a:pPr algn="l"/>
            <a:br>
              <a:rPr lang="en-US" dirty="0"/>
            </a:b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https://www.marketstatsville.com/buy-now/immersion-cooling-fluids-market?opt=3338&amp;utm_source=Manjeet+Free+15+Nov&amp;utm_medium=Manjeet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Immersion Cooling Fluids Market Segments Covered in this report are:</a:t>
            </a:r>
          </a:p>
          <a:p>
            <a:pPr algn="l"/>
            <a:r>
              <a:rPr lang="en-US" b="1" i="0" dirty="0">
                <a:solidFill>
                  <a:srgbClr val="000000"/>
                </a:solidFill>
                <a:effectLst/>
                <a:latin typeface="Verdana" panose="020B0604030504040204" pitchFamily="34" charset="0"/>
              </a:rPr>
              <a:t>By </a:t>
            </a:r>
            <a:r>
              <a:rPr lang="en-US" b="0" i="0" dirty="0">
                <a:solidFill>
                  <a:srgbClr val="000000"/>
                </a:solidFill>
                <a:effectLst/>
                <a:latin typeface="Verdana" panose="020B0604030504040204" pitchFamily="34" charset="0"/>
              </a:rPr>
              <a:t>Type </a:t>
            </a:r>
            <a:r>
              <a:rPr lang="en-US" b="1" i="0" dirty="0">
                <a:solidFill>
                  <a:srgbClr val="000000"/>
                </a:solidFill>
                <a:effectLst/>
                <a:latin typeface="Verdana" panose="020B0604030504040204" pitchFamily="34" charset="0"/>
              </a:rPr>
              <a:t>(Sales, USD Billion, 2019-2033)</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Mineral Oil</a:t>
            </a:r>
          </a:p>
          <a:p>
            <a:pPr algn="l">
              <a:buFont typeface="Arial" panose="020B0604020202020204" pitchFamily="34" charset="0"/>
              <a:buChar char="•"/>
            </a:pPr>
            <a:r>
              <a:rPr lang="en-US" b="0" i="0" dirty="0">
                <a:solidFill>
                  <a:srgbClr val="000000"/>
                </a:solidFill>
                <a:effectLst/>
                <a:latin typeface="Verdana" panose="020B0604030504040204" pitchFamily="34" charset="0"/>
              </a:rPr>
              <a:t>Synthetic Fluids</a:t>
            </a:r>
          </a:p>
          <a:p>
            <a:pPr algn="l">
              <a:buFont typeface="Arial" panose="020B0604020202020204" pitchFamily="34" charset="0"/>
              <a:buChar char="•"/>
            </a:pPr>
            <a:r>
              <a:rPr lang="en-US" b="0" i="0" dirty="0">
                <a:solidFill>
                  <a:srgbClr val="000000"/>
                </a:solidFill>
                <a:effectLst/>
                <a:latin typeface="Verdana" panose="020B0604030504040204" pitchFamily="34" charset="0"/>
              </a:rPr>
              <a:t>Fluorocarbon-Based Fluids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    </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Technology (Sales, USD Billion,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Single-Phase Immersion Cooling</a:t>
            </a:r>
          </a:p>
          <a:p>
            <a:pPr algn="l">
              <a:buFont typeface="Arial" panose="020B0604020202020204" pitchFamily="34" charset="0"/>
              <a:buChar char="•"/>
            </a:pPr>
            <a:r>
              <a:rPr lang="en-US" b="0" i="0" dirty="0">
                <a:solidFill>
                  <a:srgbClr val="000000"/>
                </a:solidFill>
                <a:effectLst/>
                <a:latin typeface="Verdana" panose="020B0604030504040204" pitchFamily="34" charset="0"/>
              </a:rPr>
              <a:t>Two-Phase Immersion Cooling</a:t>
            </a:r>
            <a:endParaRPr lang="en-IN" dirty="0"/>
          </a:p>
        </p:txBody>
      </p:sp>
    </p:spTree>
    <p:extLst>
      <p:ext uri="{BB962C8B-B14F-4D97-AF65-F5344CB8AC3E}">
        <p14:creationId xmlns:p14="http://schemas.microsoft.com/office/powerpoint/2010/main" val="3020068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3BA016-FEF0-C272-8877-1D62A8A30D7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BC2AB5C-AEE7-6DFB-71F5-9D83BC781AE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0F989E6F-5B9C-0174-02DF-EAAF2B3AD1EF}"/>
              </a:ext>
            </a:extLst>
          </p:cNvPr>
          <p:cNvSpPr txBox="1"/>
          <p:nvPr/>
        </p:nvSpPr>
        <p:spPr>
          <a:xfrm>
            <a:off x="264941" y="344721"/>
            <a:ext cx="11662117"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By Application (Sales, USD Billion,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High-performance Computing</a:t>
            </a:r>
          </a:p>
          <a:p>
            <a:pPr algn="l">
              <a:buFont typeface="Arial" panose="020B0604020202020204" pitchFamily="34" charset="0"/>
              <a:buChar char="•"/>
            </a:pPr>
            <a:r>
              <a:rPr lang="en-IN" b="0" i="0" dirty="0">
                <a:solidFill>
                  <a:srgbClr val="000000"/>
                </a:solidFill>
                <a:effectLst/>
                <a:latin typeface="Verdana" panose="020B0604030504040204" pitchFamily="34" charset="0"/>
              </a:rPr>
              <a:t>Cryptocurrency Mining</a:t>
            </a:r>
          </a:p>
          <a:p>
            <a:pPr algn="l">
              <a:buFont typeface="Arial" panose="020B0604020202020204" pitchFamily="34" charset="0"/>
              <a:buChar char="•"/>
            </a:pPr>
            <a:r>
              <a:rPr lang="en-IN" b="0" i="0" dirty="0">
                <a:solidFill>
                  <a:srgbClr val="000000"/>
                </a:solidFill>
                <a:effectLst/>
                <a:latin typeface="Verdana" panose="020B0604030504040204" pitchFamily="34" charset="0"/>
              </a:rPr>
              <a:t>Artificial Intelligence</a:t>
            </a:r>
          </a:p>
          <a:p>
            <a:pPr algn="l">
              <a:buFont typeface="Arial" panose="020B0604020202020204" pitchFamily="34" charset="0"/>
              <a:buChar char="•"/>
            </a:pPr>
            <a:r>
              <a:rPr lang="en-IN" b="0" i="0" dirty="0">
                <a:solidFill>
                  <a:srgbClr val="000000"/>
                </a:solidFill>
                <a:effectLst/>
                <a:latin typeface="Verdana" panose="020B0604030504040204" pitchFamily="34" charset="0"/>
              </a:rPr>
              <a:t>Edge Computing</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End-Use (Sales, USD Billion,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Transformers</a:t>
            </a:r>
          </a:p>
          <a:p>
            <a:pPr algn="l">
              <a:buFont typeface="Arial" panose="020B0604020202020204" pitchFamily="34" charset="0"/>
              <a:buChar char="•"/>
            </a:pPr>
            <a:r>
              <a:rPr lang="en-IN" b="0" i="0" dirty="0">
                <a:solidFill>
                  <a:srgbClr val="000000"/>
                </a:solidFill>
                <a:effectLst/>
                <a:latin typeface="Verdana" panose="020B0604030504040204" pitchFamily="34" charset="0"/>
              </a:rPr>
              <a:t>Data </a:t>
            </a:r>
            <a:r>
              <a:rPr lang="en-IN" b="0" i="0" dirty="0" err="1">
                <a:solidFill>
                  <a:srgbClr val="000000"/>
                </a:solidFill>
                <a:effectLst/>
                <a:latin typeface="Verdana" panose="020B0604030504040204" pitchFamily="34" charset="0"/>
              </a:rPr>
              <a:t>Centers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EV Batteries</a:t>
            </a:r>
          </a:p>
          <a:p>
            <a:pPr algn="l">
              <a:buFont typeface="Arial" panose="020B0604020202020204" pitchFamily="34" charset="0"/>
              <a:buChar char="•"/>
            </a:pPr>
            <a:r>
              <a:rPr lang="en-IN" b="0" i="0" dirty="0">
                <a:solidFill>
                  <a:srgbClr val="000000"/>
                </a:solidFill>
                <a:effectLst/>
                <a:latin typeface="Verdana" panose="020B0604030504040204" pitchFamily="34" charset="0"/>
              </a:rPr>
              <a:t>Solar Photovoltaic</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Access full Report Description, TOC, Table of Figure, Chart, etc: </a:t>
            </a:r>
            <a:r>
              <a:rPr lang="en-IN" b="1" i="0" dirty="0">
                <a:solidFill>
                  <a:srgbClr val="000000"/>
                </a:solidFill>
                <a:effectLst/>
                <a:latin typeface="Verdana" panose="020B0604030504040204" pitchFamily="34" charset="0"/>
                <a:hlinkClick r:id="rId2"/>
              </a:rPr>
              <a:t>https://www.marketstatsville.com/table-of-content/immersion-cooling-fluids-market</a:t>
            </a:r>
            <a:endParaRPr lang="en-IN" b="1" i="0" dirty="0">
              <a:solidFill>
                <a:srgbClr val="000000"/>
              </a:solidFill>
              <a:effectLst/>
              <a:latin typeface="Verdana" panose="020B0604030504040204" pitchFamily="34" charset="0"/>
            </a:endParaRPr>
          </a:p>
          <a:p>
            <a:pPr algn="l"/>
            <a:endParaRPr lang="en-IN" b="1" dirty="0">
              <a:solidFill>
                <a:srgbClr val="000000"/>
              </a:solidFill>
              <a:latin typeface="Verdana" panose="020B0604030504040204" pitchFamily="34" charset="0"/>
            </a:endParaRPr>
          </a:p>
          <a:p>
            <a:r>
              <a:rPr lang="en-US" b="1" dirty="0"/>
              <a:t>The key companies covered in the market report are:</a:t>
            </a:r>
          </a:p>
          <a:p>
            <a:pPr>
              <a:buFont typeface="Arial" panose="020B0604020202020204" pitchFamily="34" charset="0"/>
              <a:buChar char="•"/>
            </a:pPr>
            <a:r>
              <a:rPr lang="en-US" b="0" i="0" dirty="0">
                <a:solidFill>
                  <a:srgbClr val="000000"/>
                </a:solidFill>
                <a:effectLst/>
                <a:latin typeface="Verdana" panose="020B0604030504040204" pitchFamily="34" charset="0"/>
                <a:hlinkClick r:id="rId3"/>
              </a:rPr>
              <a:t>Fujitsu Limited</a:t>
            </a:r>
            <a:endParaRPr lang="en-US" b="0" i="0" dirty="0">
              <a:solidFill>
                <a:srgbClr val="000000"/>
              </a:solidFill>
              <a:effectLst/>
              <a:latin typeface="Verdana" panose="020B0604030504040204" pitchFamily="34" charset="0"/>
            </a:endParaRPr>
          </a:p>
          <a:p>
            <a:pPr>
              <a:buFont typeface="Arial" panose="020B0604020202020204" pitchFamily="34" charset="0"/>
              <a:buChar char="•"/>
            </a:pPr>
            <a:r>
              <a:rPr lang="en-US" b="0" i="0" dirty="0">
                <a:solidFill>
                  <a:srgbClr val="000000"/>
                </a:solidFill>
                <a:effectLst/>
                <a:latin typeface="Verdana" panose="020B0604030504040204" pitchFamily="34" charset="0"/>
                <a:hlinkClick r:id="rId4"/>
              </a:rPr>
              <a:t>Dug Technology</a:t>
            </a:r>
            <a:endParaRPr lang="en-US" b="0" i="0" dirty="0">
              <a:solidFill>
                <a:srgbClr val="000000"/>
              </a:solidFill>
              <a:effectLst/>
              <a:latin typeface="Verdana" panose="020B0604030504040204" pitchFamily="34" charset="0"/>
            </a:endParaRPr>
          </a:p>
          <a:p>
            <a:pPr>
              <a:buFont typeface="Arial" panose="020B0604020202020204" pitchFamily="34" charset="0"/>
              <a:buChar char="•"/>
            </a:pPr>
            <a:r>
              <a:rPr lang="en-US" b="0" i="0" dirty="0">
                <a:solidFill>
                  <a:srgbClr val="000000"/>
                </a:solidFill>
                <a:effectLst/>
                <a:latin typeface="Verdana" panose="020B0604030504040204" pitchFamily="34" charset="0"/>
                <a:hlinkClick r:id="rId5"/>
              </a:rPr>
              <a:t>Green Revolution Cooling Inc</a:t>
            </a:r>
            <a:r>
              <a:rPr lang="en-US" b="0" i="0" dirty="0">
                <a:solidFill>
                  <a:srgbClr val="000000"/>
                </a:solidFill>
                <a:effectLst/>
                <a:latin typeface="Verdana" panose="020B0604030504040204" pitchFamily="34" charset="0"/>
              </a:rPr>
              <a:t>.</a:t>
            </a:r>
          </a:p>
        </p:txBody>
      </p:sp>
    </p:spTree>
    <p:extLst>
      <p:ext uri="{BB962C8B-B14F-4D97-AF65-F5344CB8AC3E}">
        <p14:creationId xmlns:p14="http://schemas.microsoft.com/office/powerpoint/2010/main" val="2438993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B908-70B6-3512-B5A6-E04076DE4C0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99CED3E-835B-689D-8664-39EFD82AF8D9}"/>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062A88C6-2D07-0143-F419-EB4C559818AD}"/>
              </a:ext>
            </a:extLst>
          </p:cNvPr>
          <p:cNvSpPr txBox="1"/>
          <p:nvPr/>
        </p:nvSpPr>
        <p:spPr>
          <a:xfrm>
            <a:off x="267285" y="1074063"/>
            <a:ext cx="11648050" cy="4247317"/>
          </a:xfrm>
          <a:prstGeom prst="rect">
            <a:avLst/>
          </a:prstGeom>
          <a:noFill/>
        </p:spPr>
        <p:txBody>
          <a:bodyPr wrap="square">
            <a:spAutoFit/>
          </a:bodyPr>
          <a:lstStyle/>
          <a:p>
            <a:pPr algn="l">
              <a:buFont typeface="Arial" panose="020B0604020202020204" pitchFamily="34" charset="0"/>
              <a:buChar char="•"/>
            </a:pPr>
            <a:r>
              <a:rPr lang="en-IN" b="0" i="0" dirty="0" err="1">
                <a:solidFill>
                  <a:srgbClr val="000000"/>
                </a:solidFill>
                <a:effectLst/>
                <a:latin typeface="Verdana" panose="020B0604030504040204" pitchFamily="34" charset="0"/>
              </a:rPr>
              <a:t>Submer</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Nynas</a:t>
            </a:r>
            <a:r>
              <a:rPr lang="en-IN" b="0" i="0" dirty="0">
                <a:solidFill>
                  <a:srgbClr val="000000"/>
                </a:solidFill>
                <a:effectLst/>
                <a:latin typeface="Verdana" panose="020B0604030504040204" pitchFamily="34" charset="0"/>
              </a:rPr>
              <a:t> AB</a:t>
            </a:r>
          </a:p>
          <a:p>
            <a:pPr algn="l">
              <a:buFont typeface="Arial" panose="020B0604020202020204" pitchFamily="34" charset="0"/>
              <a:buChar char="•"/>
            </a:pPr>
            <a:r>
              <a:rPr lang="en-IN" b="0" i="0" dirty="0">
                <a:solidFill>
                  <a:srgbClr val="000000"/>
                </a:solidFill>
                <a:effectLst/>
                <a:latin typeface="Verdana" panose="020B0604030504040204" pitchFamily="34" charset="0"/>
              </a:rPr>
              <a:t>Ergon, Inc.</a:t>
            </a:r>
          </a:p>
          <a:p>
            <a:pPr algn="l">
              <a:buFont typeface="Arial" panose="020B0604020202020204" pitchFamily="34" charset="0"/>
              <a:buChar char="•"/>
            </a:pPr>
            <a:r>
              <a:rPr lang="en-IN" b="0" i="0" dirty="0">
                <a:solidFill>
                  <a:srgbClr val="000000"/>
                </a:solidFill>
                <a:effectLst/>
                <a:latin typeface="Verdana" panose="020B0604030504040204" pitchFamily="34" charset="0"/>
              </a:rPr>
              <a:t>PetroChina Company Limited</a:t>
            </a:r>
          </a:p>
          <a:p>
            <a:pPr algn="l">
              <a:buFont typeface="Arial" panose="020B0604020202020204" pitchFamily="34" charset="0"/>
              <a:buChar char="•"/>
            </a:pPr>
            <a:r>
              <a:rPr lang="en-IN" b="0" i="0" dirty="0">
                <a:solidFill>
                  <a:srgbClr val="000000"/>
                </a:solidFill>
                <a:effectLst/>
                <a:latin typeface="Verdana" panose="020B0604030504040204" pitchFamily="34" charset="0"/>
              </a:rPr>
              <a:t>APAR Industries</a:t>
            </a:r>
          </a:p>
          <a:p>
            <a:pPr algn="l">
              <a:buFont typeface="Arial" panose="020B0604020202020204" pitchFamily="34" charset="0"/>
              <a:buChar char="•"/>
            </a:pPr>
            <a:r>
              <a:rPr lang="en-IN" b="0" i="0" dirty="0">
                <a:solidFill>
                  <a:srgbClr val="000000"/>
                </a:solidFill>
                <a:effectLst/>
                <a:latin typeface="Verdana" panose="020B0604030504040204" pitchFamily="34" charset="0"/>
              </a:rPr>
              <a:t>Sinopec Lubricant Company</a:t>
            </a:r>
          </a:p>
          <a:p>
            <a:pPr algn="l">
              <a:buFont typeface="Arial" panose="020B0604020202020204" pitchFamily="34" charset="0"/>
              <a:buChar char="•"/>
            </a:pPr>
            <a:r>
              <a:rPr lang="en-IN" b="0" i="0" dirty="0">
                <a:solidFill>
                  <a:srgbClr val="000000"/>
                </a:solidFill>
                <a:effectLst/>
                <a:latin typeface="Verdana" panose="020B0604030504040204" pitchFamily="34" charset="0"/>
              </a:rPr>
              <a:t>Liquid Stack</a:t>
            </a:r>
          </a:p>
          <a:p>
            <a:pPr algn="l">
              <a:buFont typeface="Arial" panose="020B0604020202020204" pitchFamily="34" charset="0"/>
              <a:buChar char="•"/>
            </a:pPr>
            <a:r>
              <a:rPr lang="en-IN" b="0" i="0" dirty="0">
                <a:solidFill>
                  <a:srgbClr val="000000"/>
                </a:solidFill>
                <a:effectLst/>
                <a:latin typeface="Verdana" panose="020B0604030504040204" pitchFamily="34" charset="0"/>
              </a:rPr>
              <a:t>Midas Green Technologies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Asperitas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DCX- The Liquid Cooling Company</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LiquidCool</a:t>
            </a:r>
            <a:r>
              <a:rPr lang="en-IN" b="0" i="0" dirty="0">
                <a:solidFill>
                  <a:srgbClr val="000000"/>
                </a:solidFill>
                <a:effectLst/>
                <a:latin typeface="Verdana" panose="020B0604030504040204" pitchFamily="34" charset="0"/>
              </a:rPr>
              <a:t> Solutions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ExaScaler</a:t>
            </a:r>
            <a:r>
              <a:rPr lang="en-IN" b="0" i="0" dirty="0">
                <a:solidFill>
                  <a:srgbClr val="000000"/>
                </a:solidFill>
                <a:effectLst/>
                <a:latin typeface="Verdana" panose="020B0604030504040204" pitchFamily="34" charset="0"/>
              </a:rPr>
              <a:t> Inc</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2"/>
              </a:rPr>
              <a:t>https://www.marketstatsville.com/immersion-cooling-fluids-market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377261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5797</TotalTime>
  <Words>1446</Words>
  <Application>Microsoft Office PowerPoint</Application>
  <PresentationFormat>Widescreen</PresentationFormat>
  <Paragraphs>92</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579</cp:revision>
  <dcterms:created xsi:type="dcterms:W3CDTF">2017-04-19T06:29:38Z</dcterms:created>
  <dcterms:modified xsi:type="dcterms:W3CDTF">2023-11-16T10:09:46Z</dcterms:modified>
</cp:coreProperties>
</file>