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10-11-2023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11/10/2023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11/10/2023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11/10/2023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internet-advertising-market?utm_source=Manjeet+free+10+Nov&amp;utm_medium=Manjeet" TargetMode="External"/><Relationship Id="rId2" Type="http://schemas.openxmlformats.org/officeDocument/2006/relationships/hyperlink" Target="https://www.marketstatsville.com/internet-advertising-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internet-advertising-market?opt=3338&amp;utm_source=Manjeet+free+10+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wpp.com/" TargetMode="External"/><Relationship Id="rId7" Type="http://schemas.openxmlformats.org/officeDocument/2006/relationships/hyperlink" Target="https://www.marketstatsville.com/internet-advertising-market" TargetMode="External"/><Relationship Id="rId2" Type="http://schemas.openxmlformats.org/officeDocument/2006/relationships/hyperlink" Target="https://www.marketstatsville.com/table-of-content/internet-advertising-market" TargetMode="External"/><Relationship Id="rId1" Type="http://schemas.openxmlformats.org/officeDocument/2006/relationships/slideLayout" Target="../slideLayouts/slideLayout7.xml"/><Relationship Id="rId6" Type="http://schemas.openxmlformats.org/officeDocument/2006/relationships/hyperlink" Target="https://hylinkgroup.com/" TargetMode="External"/><Relationship Id="rId5" Type="http://schemas.openxmlformats.org/officeDocument/2006/relationships/hyperlink" Target="https://www.omnicomgroup.com/" TargetMode="External"/><Relationship Id="rId4" Type="http://schemas.openxmlformats.org/officeDocument/2006/relationships/hyperlink" Target="https://www.interpublic.com/our-companie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Internet Advertising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Internet Advertising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Internet Advertising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355312"/>
          </a:xfrm>
          <a:prstGeom prst="rect">
            <a:avLst/>
          </a:prstGeom>
          <a:noFill/>
        </p:spPr>
        <p:txBody>
          <a:bodyPr wrap="square">
            <a:spAutoFit/>
          </a:bodyPr>
          <a:lstStyle/>
          <a:p>
            <a:pPr algn="l"/>
            <a:r>
              <a:rPr lang="en-US" dirty="0">
                <a:solidFill>
                  <a:srgbClr val="000000"/>
                </a:solidFill>
                <a:latin typeface="Verdana" panose="020B0604030504040204" pitchFamily="34" charset="0"/>
              </a:rPr>
              <a:t>Internet Advertising Market by Type (Search Engine Advertising, Display Advertising, Mobile Advertising, Social Media Advertising, Video Advertising, Online Classifieds Ads), by Application (Food and Beverage, Automotive, Healthcare, Education), and by Region – Global Share and Forecast to 2033</a:t>
            </a:r>
          </a:p>
          <a:p>
            <a:pPr algn="l"/>
            <a:endParaRPr lang="en-US" dirty="0">
              <a:solidFill>
                <a:srgbClr val="000000"/>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1" i="0" u="none" strike="noStrike" dirty="0">
                <a:solidFill>
                  <a:srgbClr val="003D78"/>
                </a:solidFill>
                <a:effectLst/>
                <a:latin typeface="Verdana" panose="020B0604030504040204" pitchFamily="34" charset="0"/>
                <a:hlinkClick r:id="rId2"/>
              </a:rPr>
              <a:t>Global Internet Advertising Market</a:t>
            </a:r>
            <a:r>
              <a:rPr lang="en-US" b="0" i="0" dirty="0">
                <a:solidFill>
                  <a:srgbClr val="5E5E5E"/>
                </a:solidFill>
                <a:effectLst/>
                <a:latin typeface="Verdana" panose="020B0604030504040204" pitchFamily="34" charset="0"/>
              </a:rPr>
              <a:t> size is expected to grow from </a:t>
            </a:r>
            <a:r>
              <a:rPr lang="en-US" b="1" i="0" dirty="0">
                <a:solidFill>
                  <a:srgbClr val="5E5E5E"/>
                </a:solidFill>
                <a:effectLst/>
                <a:latin typeface="Verdana" panose="020B0604030504040204" pitchFamily="34" charset="0"/>
              </a:rPr>
              <a:t>USD 614.4 billion in 2023</a:t>
            </a:r>
            <a:r>
              <a:rPr lang="en-US" b="0" i="0" dirty="0">
                <a:solidFill>
                  <a:srgbClr val="5E5E5E"/>
                </a:solidFill>
                <a:effectLst/>
                <a:latin typeface="Verdana" panose="020B0604030504040204" pitchFamily="34" charset="0"/>
              </a:rPr>
              <a:t> to </a:t>
            </a:r>
            <a:r>
              <a:rPr lang="en-US" b="1" i="0" dirty="0">
                <a:solidFill>
                  <a:srgbClr val="5E5E5E"/>
                </a:solidFill>
                <a:effectLst/>
                <a:latin typeface="Verdana" panose="020B0604030504040204" pitchFamily="34" charset="0"/>
              </a:rPr>
              <a:t>USD 1,960.4 billion by 2033</a:t>
            </a:r>
            <a:r>
              <a:rPr lang="en-US" b="0" i="0" dirty="0">
                <a:solidFill>
                  <a:srgbClr val="5E5E5E"/>
                </a:solidFill>
                <a:effectLst/>
                <a:latin typeface="Verdana" panose="020B0604030504040204" pitchFamily="34" charset="0"/>
              </a:rPr>
              <a:t>, at a </a:t>
            </a:r>
            <a:r>
              <a:rPr lang="en-US" b="1" i="0" dirty="0">
                <a:solidFill>
                  <a:srgbClr val="5E5E5E"/>
                </a:solidFill>
                <a:effectLst/>
                <a:latin typeface="Verdana" panose="020B0604030504040204" pitchFamily="34" charset="0"/>
              </a:rPr>
              <a:t>CAGR of 12.3%</a:t>
            </a:r>
            <a:r>
              <a:rPr lang="en-US" b="0" i="0" dirty="0">
                <a:solidFill>
                  <a:srgbClr val="5E5E5E"/>
                </a:solidFill>
                <a:effectLst/>
                <a:latin typeface="Verdana" panose="020B0604030504040204" pitchFamily="34" charset="0"/>
              </a:rPr>
              <a:t> from 2024 to 2033. </a:t>
            </a:r>
          </a:p>
          <a:p>
            <a:br>
              <a:rPr lang="en-US" dirty="0"/>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a:t>
            </a:r>
          </a:p>
          <a:p>
            <a:endParaRPr lang="en-US" dirty="0">
              <a:solidFill>
                <a:srgbClr val="000000"/>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https://www.marketstatsville.com/request-sample/internet-advertising-market?utm_source=Manjeet+free+10+Nov&amp;utm_medium=Manjeet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416EBC-AA96-DA80-D0E6-3996E4A78BC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CCF8961-1158-6CED-D6BA-8E997C4B1AD9}"/>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9D5CF6BC-710A-D124-08EB-A6ABB6387637}"/>
              </a:ext>
            </a:extLst>
          </p:cNvPr>
          <p:cNvSpPr txBox="1"/>
          <p:nvPr/>
        </p:nvSpPr>
        <p:spPr>
          <a:xfrm>
            <a:off x="321212" y="612844"/>
            <a:ext cx="11549575"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https://www.marketstatsville.com/buy-now/internet-advertising-market?opt=3338&amp;utm_source=Manjeet+free+10+Nov&amp;utm_medium=Manjeet</a:t>
            </a:r>
            <a:endParaRPr lang="en-US" b="1" i="0" u="none" strike="noStrike" dirty="0">
              <a:solidFill>
                <a:srgbClr val="003D78"/>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Scope of the Global Internet Advertising Market</a:t>
            </a:r>
          </a:p>
          <a:p>
            <a:pPr algn="l" fontAlgn="base"/>
            <a:r>
              <a:rPr lang="en-US" b="1" i="0" dirty="0">
                <a:solidFill>
                  <a:srgbClr val="1C1C1C"/>
                </a:solidFill>
                <a:effectLst/>
                <a:latin typeface="Verdana" panose="020B0604030504040204" pitchFamily="34" charset="0"/>
              </a:rPr>
              <a:t>By Type Outlook (Sales, USD Billion,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Search Engine Advertising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Display Advertising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Mobile Advertising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Social Media Advertising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Video Advertising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Online Classifieds Ads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 </a:t>
            </a:r>
          </a:p>
          <a:p>
            <a:pPr algn="l" fontAlgn="base"/>
            <a:r>
              <a:rPr lang="en-US" b="1" i="0" dirty="0">
                <a:solidFill>
                  <a:srgbClr val="1C1C1C"/>
                </a:solidFill>
                <a:effectLst/>
                <a:latin typeface="Verdana" panose="020B0604030504040204" pitchFamily="34" charset="0"/>
              </a:rPr>
              <a:t>By Application Outlook (Sales, USD Billion,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Food and Beverages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Automotive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Healthcare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Consumer Good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Travel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Education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2580177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C4F9CF-2905-31EA-6CE4-7C97648A6C58}"/>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96B2933-AE87-E650-55F3-96CED92CFDC3}"/>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9B8390BE-761C-6CB0-8FE7-5801985BBE05}"/>
              </a:ext>
            </a:extLst>
          </p:cNvPr>
          <p:cNvSpPr txBox="1"/>
          <p:nvPr/>
        </p:nvSpPr>
        <p:spPr>
          <a:xfrm>
            <a:off x="300111" y="487403"/>
            <a:ext cx="11591778"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https://www.marketstatsville.com/table-of-content/internet-advertising-market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fontAlgn="base"/>
            <a:br>
              <a:rPr lang="en-US" dirty="0"/>
            </a:br>
            <a:r>
              <a:rPr lang="en-IN" b="1" dirty="0">
                <a:solidFill>
                  <a:srgbClr val="1C1C1C"/>
                </a:solidFill>
                <a:effectLst/>
                <a:latin typeface="Verdana" panose="020B0604030504040204" pitchFamily="34" charset="0"/>
              </a:rPr>
              <a:t>Major key players in the global Internet Advertising market are:</a:t>
            </a:r>
          </a:p>
          <a:p>
            <a:pPr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3"/>
              </a:rPr>
              <a:t>WPP </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4"/>
              </a:rPr>
              <a:t>Interpublic Group</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5"/>
              </a:rPr>
              <a:t>Omnicom</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Bluefocus</a:t>
            </a:r>
            <a:r>
              <a:rPr lang="en-IN" b="0" i="0" dirty="0">
                <a:solidFill>
                  <a:srgbClr val="5E5E5E"/>
                </a:solidFill>
                <a:effectLst/>
                <a:latin typeface="Verdana" panose="020B0604030504040204" pitchFamily="34" charset="0"/>
              </a:rPr>
              <a:t> Intelligent Communications</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PublicisGroupe</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Liou</a:t>
            </a:r>
            <a:r>
              <a:rPr lang="en-IN" b="0" i="0" dirty="0">
                <a:solidFill>
                  <a:srgbClr val="5E5E5E"/>
                </a:solidFill>
                <a:effectLst/>
                <a:latin typeface="Verdana" panose="020B0604030504040204" pitchFamily="34" charset="0"/>
              </a:rPr>
              <a:t> Group Digital Technology</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Dentsu</a:t>
            </a:r>
            <a:r>
              <a:rPr lang="en-IN" b="0" i="0" dirty="0">
                <a:solidFill>
                  <a:srgbClr val="5E5E5E"/>
                </a:solidFill>
                <a:effectLst/>
                <a:latin typeface="Verdana" panose="020B0604030504040204" pitchFamily="34" charset="0"/>
              </a:rPr>
              <a:t> Inc</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Hakuhodo</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Guangdong Advertising</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Havas Group (Vivendi)</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Hylink</a:t>
            </a:r>
            <a:r>
              <a:rPr lang="en-IN" b="0" i="0" dirty="0">
                <a:solidFill>
                  <a:srgbClr val="5E5E5E"/>
                </a:solidFill>
                <a:effectLst/>
                <a:latin typeface="Verdana" panose="020B0604030504040204" pitchFamily="34" charset="0"/>
              </a:rPr>
              <a:t> Digital Solution (</a:t>
            </a:r>
            <a:r>
              <a:rPr lang="en-IN" b="0" i="0" u="none" strike="noStrike" dirty="0">
                <a:solidFill>
                  <a:srgbClr val="003D78"/>
                </a:solidFill>
                <a:effectLst/>
                <a:latin typeface="Verdana" panose="020B0604030504040204" pitchFamily="34" charset="0"/>
                <a:hlinkClick r:id="rId6"/>
              </a:rPr>
              <a:t>https://hylinkgroup.com/</a:t>
            </a:r>
            <a:r>
              <a:rPr lang="en-IN" b="0" i="0" dirty="0">
                <a:solidFill>
                  <a:srgbClr val="5E5E5E"/>
                </a:solidFill>
                <a:effectLst/>
                <a:latin typeface="Verdana" panose="020B0604030504040204" pitchFamily="34" charset="0"/>
              </a:rPr>
              <a:t>)</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Inly Media</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ADK Holdings Inc. (Bain Capital)</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Simei</a:t>
            </a:r>
            <a:r>
              <a:rPr lang="en-IN" b="0" i="0" dirty="0">
                <a:solidFill>
                  <a:srgbClr val="5E5E5E"/>
                </a:solidFill>
                <a:effectLst/>
                <a:latin typeface="Verdana" panose="020B0604030504040204" pitchFamily="34" charset="0"/>
              </a:rPr>
              <a:t> Media</a:t>
            </a:r>
          </a:p>
          <a:p>
            <a:pPr algn="l" fontAlgn="base"/>
            <a:br>
              <a:rPr lang="en-IN" b="0" dirty="0">
                <a:effectLst/>
                <a:latin typeface="Verdana" panose="020B0604030504040204" pitchFamily="34" charset="0"/>
              </a:rPr>
            </a:br>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7"/>
              </a:rPr>
              <a:t>https://www.marketstatsville.com/internet-advertising-market</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1935030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5774</TotalTime>
  <Words>1353</Words>
  <Application>Microsoft Office PowerPoint</Application>
  <PresentationFormat>Widescreen</PresentationFormat>
  <Paragraphs>79</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572</cp:revision>
  <dcterms:created xsi:type="dcterms:W3CDTF">2017-04-19T06:29:38Z</dcterms:created>
  <dcterms:modified xsi:type="dcterms:W3CDTF">2023-11-10T10:28:47Z</dcterms:modified>
</cp:coreProperties>
</file>