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9" d="100"/>
          <a:sy n="69" d="100"/>
        </p:scale>
        <p:origin x="930"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08-04-2024</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4/8/2024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4/8/2024</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4/8/2024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4/8/2024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4/8/2024</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4/8/2024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4/8/2024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global-lithium-polysilicate-market?utm_source=Free&amp;utm_medium=VIPIN" TargetMode="External"/><Relationship Id="rId2" Type="http://schemas.openxmlformats.org/officeDocument/2006/relationships/hyperlink" Target="https://www.marketstatsville.com/global-lithium-polysilicat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global-lithium-polysilicate-market?opt=3338&amp;utm_source=Free&amp;utm_medium=VIPI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grace.com/" TargetMode="External"/><Relationship Id="rId2" Type="http://schemas.openxmlformats.org/officeDocument/2006/relationships/hyperlink" Target="https://www.marketstatsville.com/table-of-content/global-lithium-polysilicate-market?utm_source=Free&amp;utm_medium=VIPIN" TargetMode="External"/><Relationship Id="rId1" Type="http://schemas.openxmlformats.org/officeDocument/2006/relationships/slideLayout" Target="../slideLayouts/slideLayout7.xml"/><Relationship Id="rId5" Type="http://schemas.openxmlformats.org/officeDocument/2006/relationships/hyperlink" Target="https://www.hairuichem.com/en/" TargetMode="External"/><Relationship Id="rId4" Type="http://schemas.openxmlformats.org/officeDocument/2006/relationships/hyperlink" Target="https://www.gelest.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2874"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837430" y="3759625"/>
            <a:ext cx="11086443"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chemeClr val="accent6"/>
                </a:solidFill>
                <a:latin typeface="IBMPlexSans"/>
              </a:rPr>
              <a:t>Global </a:t>
            </a:r>
            <a:r>
              <a:rPr lang="en-US" sz="4800" b="1" dirty="0">
                <a:solidFill>
                  <a:schemeClr val="accent6"/>
                </a:solidFill>
                <a:latin typeface="IBMPlexSans"/>
              </a:rPr>
              <a:t>Lithium </a:t>
            </a:r>
            <a:r>
              <a:rPr lang="en-US" sz="4800" b="1" dirty="0" err="1">
                <a:solidFill>
                  <a:schemeClr val="accent6"/>
                </a:solidFill>
                <a:latin typeface="IBMPlexSans"/>
              </a:rPr>
              <a:t>Polysilicate</a:t>
            </a:r>
            <a:r>
              <a:rPr lang="en-US" sz="4800" b="1" dirty="0">
                <a:solidFill>
                  <a:schemeClr val="accent6"/>
                </a:solidFill>
                <a:latin typeface="IBMPlexSans"/>
              </a:rPr>
              <a:t> Market </a:t>
            </a:r>
            <a:r>
              <a:rPr lang="en-US" sz="4760" b="1" dirty="0" smtClean="0">
                <a:solidFill>
                  <a:srgbClr val="80C342"/>
                </a:solidFill>
                <a:latin typeface="Calibri (Body)"/>
                <a:ea typeface="Roboto Condensed Light" panose="020B0604020202020204" charset="0"/>
              </a:rPr>
              <a:t>Opportunities</a:t>
            </a:r>
            <a:r>
              <a:rPr lang="en-US" sz="4760" b="1" dirty="0">
                <a:solidFill>
                  <a:srgbClr val="80C342"/>
                </a:solidFill>
                <a:latin typeface="Calibri (Body)"/>
                <a:ea typeface="Roboto Condensed Light" panose="020B0604020202020204" charset="0"/>
              </a:rPr>
              <a:t>, and Forecast By </a:t>
            </a:r>
            <a:r>
              <a:rPr lang="en-US" sz="4760" b="1" dirty="0" smtClean="0">
                <a:solidFill>
                  <a:srgbClr val="80C342"/>
                </a:solidFill>
                <a:latin typeface="Calibri (Body)"/>
                <a:ea typeface="Roboto Condensed Light" panose="020B0604020202020204" charset="0"/>
              </a:rPr>
              <a:t>2030</a:t>
            </a:r>
            <a:endParaRPr lang="en-US" sz="4760" dirty="0">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069715" y="6141471"/>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smtClean="0">
                <a:solidFill>
                  <a:schemeClr val="bg1"/>
                </a:solidFill>
                <a:latin typeface="Calibri (Body)"/>
                <a:ea typeface="Roboto Condensed Light" panose="020B0604020202020204" charset="0"/>
              </a:rPr>
              <a:t>2030</a:t>
            </a:r>
            <a:endParaRPr lang="en-US" sz="1763" b="1" dirty="0">
              <a:solidFill>
                <a:schemeClr val="bg1"/>
              </a:solidFill>
              <a:latin typeface="Calibri (Body)"/>
              <a:ea typeface="Roboto Condensed Light" panose="020B0604020202020204" charset="0"/>
            </a:endParaRP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5534551" cy="506109"/>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dirty="0">
                <a:solidFill>
                  <a:srgbClr val="1A1A1B"/>
                </a:solidFill>
                <a:latin typeface="IBMPlexSans"/>
              </a:rPr>
              <a:t>Lithium </a:t>
            </a:r>
            <a:r>
              <a:rPr lang="en-US" sz="1600" b="1" dirty="0" err="1">
                <a:solidFill>
                  <a:srgbClr val="1A1A1B"/>
                </a:solidFill>
                <a:latin typeface="IBMPlexSans"/>
              </a:rPr>
              <a:t>Polysilicate</a:t>
            </a:r>
            <a:r>
              <a:rPr lang="en-US" sz="1600" b="1" dirty="0">
                <a:solidFill>
                  <a:srgbClr val="1A1A1B"/>
                </a:solidFill>
                <a:latin typeface="IBMPlexSans"/>
              </a:rPr>
              <a:t> Market</a:t>
            </a:r>
            <a:endParaRPr lang="en-US" sz="1600" b="1" dirty="0" smtClean="0">
              <a:solidFill>
                <a:srgbClr val="1A1A1B"/>
              </a:solidFill>
              <a:latin typeface="IBMPlexSans"/>
            </a:endParaRPr>
          </a:p>
          <a:p>
            <a:pPr marL="11196">
              <a:spcBef>
                <a:spcPts val="357"/>
              </a:spcBef>
            </a:pPr>
            <a:r>
              <a:rPr lang="en-US" sz="1058" dirty="0" smtClean="0">
                <a:ea typeface="Roboto Condensed Light" panose="020B0604020202020204" charset="0"/>
                <a:cs typeface="Trebuchet MS"/>
              </a:rPr>
              <a:t>© </a:t>
            </a:r>
            <a:r>
              <a:rPr lang="en-US" sz="1058" dirty="0">
                <a:ea typeface="Roboto Condensed Light" panose="020B0604020202020204" charset="0"/>
                <a:cs typeface="Trebuchet MS"/>
              </a:rPr>
              <a:t>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a:t>
            </a:r>
            <a:r>
              <a:rPr lang="en-US" sz="1058" dirty="0" err="1">
                <a:ea typeface="Roboto Condensed Light" panose="020B0604020202020204" charset="0"/>
                <a:cs typeface="Trebuchet MS"/>
              </a:rPr>
              <a:t>Statsville</a:t>
            </a:r>
            <a:r>
              <a:rPr lang="en-US" sz="1058" dirty="0">
                <a:ea typeface="Roboto Condensed Light" panose="020B0604020202020204" charset="0"/>
                <a:cs typeface="Trebuchet MS"/>
              </a:rPr>
              <a:t>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140621"/>
            <a:ext cx="10242179" cy="1015663"/>
          </a:xfrm>
          <a:prstGeom prst="rect">
            <a:avLst/>
          </a:prstGeom>
          <a:noFill/>
        </p:spPr>
        <p:txBody>
          <a:bodyPr wrap="square">
            <a:spAutoFit/>
          </a:bodyPr>
          <a:lstStyle>
            <a:defPPr>
              <a:defRPr lang="en-US"/>
            </a:defPPr>
            <a:lvl1pPr>
              <a:defRPr b="1">
                <a:solidFill>
                  <a:srgbClr val="003365"/>
                </a:solidFill>
                <a:latin typeface="+mj-lt"/>
              </a:defRPr>
            </a:lvl1pPr>
          </a:lstStyle>
          <a:p>
            <a:r>
              <a:rPr lang="en-US" b="0" dirty="0"/>
              <a:t>Lithium </a:t>
            </a:r>
            <a:r>
              <a:rPr lang="en-US" b="0" dirty="0" err="1"/>
              <a:t>Polysilicate</a:t>
            </a:r>
            <a:r>
              <a:rPr lang="en-US" b="0" dirty="0"/>
              <a:t> Market 2022</a:t>
            </a:r>
          </a:p>
          <a:p>
            <a:r>
              <a:rPr lang="en-US" b="0" dirty="0"/>
              <a:t>Industry Size, Regions, Emerging Trends, Growth Insights, Opportunities, and Forecast By 2030</a:t>
            </a:r>
            <a:r>
              <a:rPr lang="en-US" dirty="0"/>
              <a:t/>
            </a:r>
            <a:br>
              <a:rPr lang="en-US" dirty="0"/>
            </a:br>
            <a:endParaRPr lang="en-US" sz="2400" u="sng" dirty="0">
              <a:solidFill>
                <a:schemeClr val="tx2"/>
              </a:solidFill>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62270" y="1451881"/>
            <a:ext cx="11624044" cy="1200329"/>
          </a:xfrm>
          <a:prstGeom prst="rect">
            <a:avLst/>
          </a:prstGeom>
          <a:noFill/>
        </p:spPr>
        <p:txBody>
          <a:bodyPr wrap="square">
            <a:spAutoFit/>
          </a:bodyPr>
          <a:lstStyle/>
          <a:p>
            <a:r>
              <a:rPr lang="en-US" b="1" dirty="0"/>
              <a:t>Lithium </a:t>
            </a:r>
            <a:r>
              <a:rPr lang="en-US" b="1" dirty="0" err="1"/>
              <a:t>Polysilicate</a:t>
            </a:r>
            <a:r>
              <a:rPr lang="en-US" b="1" dirty="0"/>
              <a:t> Market By Type (Purity&gt;90%, Purity&gt;95%, and Purity&gt;98%), By Distribution Channel (Online Channel and Offline Channel), By Application (Marine, Industrial, Construction, and Others), by Region – Global Share and Forecast to 2030</a:t>
            </a:r>
          </a:p>
          <a:p>
            <a:r>
              <a:rPr lang="en-US" dirty="0"/>
              <a:t/>
            </a:r>
            <a:br>
              <a:rPr lang="en-US" dirty="0"/>
            </a:br>
            <a:endParaRPr lang="en-US" b="1" dirty="0"/>
          </a:p>
        </p:txBody>
      </p:sp>
      <p:sp>
        <p:nvSpPr>
          <p:cNvPr id="8" name="TextBox 7">
            <a:extLst>
              <a:ext uri="{FF2B5EF4-FFF2-40B4-BE49-F238E27FC236}">
                <a16:creationId xmlns:a16="http://schemas.microsoft.com/office/drawing/2014/main" id="{C00CA3EF-19A5-478E-8A41-5F83E27E803E}"/>
              </a:ext>
            </a:extLst>
          </p:cNvPr>
          <p:cNvSpPr txBox="1"/>
          <p:nvPr/>
        </p:nvSpPr>
        <p:spPr>
          <a:xfrm>
            <a:off x="262270" y="2442561"/>
            <a:ext cx="11624044" cy="369332"/>
          </a:xfrm>
          <a:prstGeom prst="rect">
            <a:avLst/>
          </a:prstGeom>
          <a:noFill/>
        </p:spPr>
        <p:txBody>
          <a:bodyPr wrap="square">
            <a:spAutoFit/>
          </a:bodyPr>
          <a:lstStyle>
            <a:defPPr>
              <a:defRPr lang="en-US"/>
            </a:defPPr>
            <a:lvl1pPr>
              <a:defRPr b="1">
                <a:solidFill>
                  <a:srgbClr val="003365"/>
                </a:solidFill>
                <a:latin typeface="+mj-lt"/>
              </a:defRPr>
            </a:lvl1pPr>
          </a:lstStyle>
          <a:p>
            <a:pPr algn="just"/>
            <a:r>
              <a:rPr lang="en-US" sz="1800" b="1" i="0" dirty="0">
                <a:solidFill>
                  <a:srgbClr val="4F81BD"/>
                </a:solidFill>
                <a:effectLst/>
                <a:latin typeface="Hind" panose="02000000000000000000" pitchFamily="2" charset="0"/>
              </a:rPr>
              <a:t>Description</a:t>
            </a:r>
            <a:endParaRPr lang="en-US" b="0" i="0" dirty="0">
              <a:solidFill>
                <a:srgbClr val="212529"/>
              </a:solidFill>
              <a:effectLst/>
              <a:latin typeface="Poppins" panose="00000500000000000000" pitchFamily="2" charset="0"/>
            </a:endParaRPr>
          </a:p>
        </p:txBody>
      </p:sp>
      <p:sp>
        <p:nvSpPr>
          <p:cNvPr id="10" name="TextBox 9">
            <a:extLst>
              <a:ext uri="{FF2B5EF4-FFF2-40B4-BE49-F238E27FC236}">
                <a16:creationId xmlns:a16="http://schemas.microsoft.com/office/drawing/2014/main" id="{B4576722-E165-4B0F-8FEF-A3A07EFE791D}"/>
              </a:ext>
            </a:extLst>
          </p:cNvPr>
          <p:cNvSpPr txBox="1"/>
          <p:nvPr/>
        </p:nvSpPr>
        <p:spPr>
          <a:xfrm>
            <a:off x="240562" y="2811893"/>
            <a:ext cx="11645752" cy="3539430"/>
          </a:xfrm>
          <a:prstGeom prst="rect">
            <a:avLst/>
          </a:prstGeom>
          <a:noFill/>
        </p:spPr>
        <p:txBody>
          <a:bodyPr wrap="square">
            <a:spAutoFit/>
          </a:bodyPr>
          <a:lstStyle/>
          <a:p>
            <a:r>
              <a:rPr lang="en-US" sz="1400" dirty="0"/>
              <a:t>According to the Market </a:t>
            </a:r>
            <a:r>
              <a:rPr lang="en-US" sz="1400" dirty="0" err="1"/>
              <a:t>Statsville</a:t>
            </a:r>
            <a:r>
              <a:rPr lang="en-US" sz="1400" dirty="0"/>
              <a:t> Group (MSG), the </a:t>
            </a:r>
            <a:r>
              <a:rPr lang="en-US" sz="1400" dirty="0">
                <a:hlinkClick r:id="rId2"/>
              </a:rPr>
              <a:t>global lithium </a:t>
            </a:r>
            <a:r>
              <a:rPr lang="en-US" sz="1400" dirty="0" err="1">
                <a:hlinkClick r:id="rId2"/>
              </a:rPr>
              <a:t>polysilicate</a:t>
            </a:r>
            <a:r>
              <a:rPr lang="en-US" sz="1400" dirty="0">
                <a:hlinkClick r:id="rId2"/>
              </a:rPr>
              <a:t> market</a:t>
            </a:r>
            <a:r>
              <a:rPr lang="en-US" sz="1400" b="1" dirty="0"/>
              <a:t> </a:t>
            </a:r>
            <a:r>
              <a:rPr lang="en-US" sz="1400" dirty="0"/>
              <a:t>is estimated to grow at a </a:t>
            </a:r>
            <a:r>
              <a:rPr lang="en-US" sz="1400" b="1" dirty="0"/>
              <a:t>CAGR of 4.2%</a:t>
            </a:r>
            <a:r>
              <a:rPr lang="en-US" sz="1400" dirty="0"/>
              <a:t> from 2022 to 2030.</a:t>
            </a:r>
          </a:p>
          <a:p>
            <a:r>
              <a:rPr lang="en-US" sz="1400" dirty="0"/>
              <a:t>Below information is analyzed in depth in the report-</a:t>
            </a:r>
          </a:p>
          <a:p>
            <a:r>
              <a:rPr lang="en-US" sz="1400" dirty="0"/>
              <a:t>Global Lithium </a:t>
            </a:r>
            <a:r>
              <a:rPr lang="en-US" sz="1400" dirty="0" err="1"/>
              <a:t>Polysilicate</a:t>
            </a:r>
            <a:r>
              <a:rPr lang="en-US" sz="1400" dirty="0"/>
              <a:t> Market Revenue, 2018-2023, 2024-2033, (US$ Millions)</a:t>
            </a:r>
          </a:p>
          <a:p>
            <a:r>
              <a:rPr lang="en-US" sz="1400" dirty="0"/>
              <a:t>Global Lithium </a:t>
            </a:r>
            <a:r>
              <a:rPr lang="en-US" sz="1400" dirty="0" err="1"/>
              <a:t>Polysilicate</a:t>
            </a:r>
            <a:r>
              <a:rPr lang="en-US" sz="1400" dirty="0"/>
              <a:t> Market Sales Volume, 2018-2023, 2024-2033, (Units)</a:t>
            </a:r>
          </a:p>
          <a:p>
            <a:r>
              <a:rPr lang="en-US" sz="1400" dirty="0"/>
              <a:t>Share of the top five Lithium </a:t>
            </a:r>
            <a:r>
              <a:rPr lang="en-US" sz="1400" dirty="0" err="1"/>
              <a:t>Polysilicate</a:t>
            </a:r>
            <a:r>
              <a:rPr lang="en-US" sz="1400" dirty="0"/>
              <a:t> companies in 2023 (%)</a:t>
            </a:r>
          </a:p>
          <a:p>
            <a:r>
              <a:rPr lang="en-US" sz="1400" b="1" dirty="0"/>
              <a:t>Market Growth Mapping</a:t>
            </a:r>
            <a:endParaRPr lang="en-US" sz="1400" dirty="0"/>
          </a:p>
          <a:p>
            <a:r>
              <a:rPr lang="en-US" sz="1400" dirty="0"/>
              <a:t>Qualitative and quantitative methodologies were utilized in the process of market growth mapping. The report offers an extensive examination of market dynamics, including a thorough assessment of the primary factors that drive market expansion, challenges encountered by industry participants, and forthcoming trends that indicate recent development. Prospects for investment and expansion are discerned via a comprehensive SWOT analysis, which evaluates the market’s strengths, weakness, opportunities, and threats. The PESTEL analysis, which investigates the technological, environmental, political, economic, and social factors that influence the industry, provides additional depth of analysis. Furthermore, the report incorporates an analysis of PORTER'S 5 forces, which provides valuable perspectives on the sector's profitability and competitive intensity. Moreover, the report covers regulatory landscape, COVID-19 impact analysis, customer sentiment and behavior, trade analysis, supply-demand analysis, and the influence of government policies and other macroeconomic factors.</a:t>
            </a:r>
          </a:p>
          <a:p>
            <a:r>
              <a:rPr lang="en-US" sz="1400" dirty="0"/>
              <a:t> </a:t>
            </a:r>
          </a:p>
          <a:p>
            <a:r>
              <a:rPr lang="en-US" sz="1400" b="1" dirty="0"/>
              <a:t>Request Sample Copy of this Report: </a:t>
            </a:r>
            <a:r>
              <a:rPr lang="en-US" sz="1400" b="1" dirty="0">
                <a:hlinkClick r:id="rId3"/>
              </a:rPr>
              <a:t>https://www.marketstatsville.com/request-sample/global-lithium-polysilicate-market?utm_source=Free&amp;utm_medium=VIPIN</a:t>
            </a:r>
            <a:r>
              <a:rPr lang="en-US" sz="1400" b="1" dirty="0"/>
              <a:t> </a:t>
            </a:r>
            <a:endParaRPr lang="en-US" sz="1400" dirty="0"/>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6</a:t>
            </a:fld>
            <a:endParaRPr lang="en-US" dirty="0"/>
          </a:p>
        </p:txBody>
      </p:sp>
      <p:sp>
        <p:nvSpPr>
          <p:cNvPr id="4" name="Rectangle 3"/>
          <p:cNvSpPr/>
          <p:nvPr/>
        </p:nvSpPr>
        <p:spPr>
          <a:xfrm>
            <a:off x="838200" y="502607"/>
            <a:ext cx="10474036" cy="4832092"/>
          </a:xfrm>
          <a:prstGeom prst="rect">
            <a:avLst/>
          </a:prstGeom>
        </p:spPr>
        <p:txBody>
          <a:bodyPr wrap="square">
            <a:spAutoFit/>
          </a:bodyPr>
          <a:lstStyle/>
          <a:p>
            <a:r>
              <a:rPr lang="en-US" sz="1400" dirty="0">
                <a:solidFill>
                  <a:srgbClr val="000000"/>
                </a:solidFill>
                <a:latin typeface="Verdana" panose="020B0604030504040204" pitchFamily="34" charset="0"/>
              </a:rPr>
              <a:t>Lithium </a:t>
            </a:r>
            <a:r>
              <a:rPr lang="en-US" sz="1400" dirty="0" err="1">
                <a:solidFill>
                  <a:srgbClr val="000000"/>
                </a:solidFill>
                <a:latin typeface="Verdana" panose="020B0604030504040204" pitchFamily="34" charset="0"/>
              </a:rPr>
              <a:t>Polysilicate</a:t>
            </a:r>
            <a:r>
              <a:rPr lang="en-US" sz="1400" dirty="0">
                <a:solidFill>
                  <a:srgbClr val="000000"/>
                </a:solidFill>
                <a:latin typeface="Verdana" panose="020B0604030504040204" pitchFamily="34" charset="0"/>
              </a:rPr>
              <a:t> Market Segmentation:</a:t>
            </a:r>
          </a:p>
          <a:p>
            <a:r>
              <a:rPr lang="en-US" sz="1400" dirty="0">
                <a:solidFill>
                  <a:srgbClr val="000000"/>
                </a:solidFill>
                <a:latin typeface="Verdana" panose="020B0604030504040204" pitchFamily="34" charset="0"/>
              </a:rPr>
              <a:t>This study offers a thorough segmentation of the Lithium </a:t>
            </a:r>
            <a:r>
              <a:rPr lang="en-US" sz="1400" dirty="0" err="1">
                <a:solidFill>
                  <a:srgbClr val="000000"/>
                </a:solidFill>
                <a:latin typeface="Verdana" panose="020B0604030504040204" pitchFamily="34" charset="0"/>
              </a:rPr>
              <a:t>Polysilicate</a:t>
            </a:r>
            <a:r>
              <a:rPr lang="en-US" sz="1400" dirty="0">
                <a:solidFill>
                  <a:srgbClr val="000000"/>
                </a:solidFill>
                <a:latin typeface="Verdana" panose="020B0604030504040204" pitchFamily="34" charset="0"/>
              </a:rPr>
              <a:t> market based on an in-depth examination of the product portfolios and customers of key regional and global market players. By means of a comprehensive examination, we offer detailed perspectives on market segmentation, assisting stakeholders in comprehending the diverse aspects and variables that impact the Lithium </a:t>
            </a:r>
            <a:r>
              <a:rPr lang="en-US" sz="1400" dirty="0" err="1">
                <a:solidFill>
                  <a:srgbClr val="000000"/>
                </a:solidFill>
                <a:latin typeface="Verdana" panose="020B0604030504040204" pitchFamily="34" charset="0"/>
              </a:rPr>
              <a:t>Polysilicate</a:t>
            </a:r>
            <a:r>
              <a:rPr lang="en-US" sz="1400" dirty="0">
                <a:solidFill>
                  <a:srgbClr val="000000"/>
                </a:solidFill>
                <a:latin typeface="Verdana" panose="020B0604030504040204" pitchFamily="34" charset="0"/>
              </a:rPr>
              <a:t> market.</a:t>
            </a:r>
          </a:p>
          <a:p>
            <a:r>
              <a:rPr lang="en-US" sz="1400" b="1" dirty="0">
                <a:solidFill>
                  <a:srgbClr val="000000"/>
                </a:solidFill>
                <a:latin typeface="Verdana" panose="020B0604030504040204" pitchFamily="34" charset="0"/>
              </a:rPr>
              <a:t>By Type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Purity&gt;90%</a:t>
            </a:r>
          </a:p>
          <a:p>
            <a:pPr>
              <a:buFont typeface="Arial" panose="020B0604020202020204" pitchFamily="34" charset="0"/>
              <a:buChar char="•"/>
            </a:pPr>
            <a:r>
              <a:rPr lang="en-US" sz="1400" dirty="0">
                <a:solidFill>
                  <a:srgbClr val="000000"/>
                </a:solidFill>
                <a:latin typeface="Verdana" panose="020B0604030504040204" pitchFamily="34" charset="0"/>
              </a:rPr>
              <a:t>Purity&gt;95%</a:t>
            </a:r>
          </a:p>
          <a:p>
            <a:pPr>
              <a:buFont typeface="Arial" panose="020B0604020202020204" pitchFamily="34" charset="0"/>
              <a:buChar char="•"/>
            </a:pPr>
            <a:r>
              <a:rPr lang="en-US" sz="1400" dirty="0">
                <a:solidFill>
                  <a:srgbClr val="000000"/>
                </a:solidFill>
                <a:latin typeface="Verdana" panose="020B0604030504040204" pitchFamily="34" charset="0"/>
              </a:rPr>
              <a:t>Purity&gt;98%   </a:t>
            </a:r>
          </a:p>
          <a:p>
            <a:r>
              <a:rPr lang="en-US" sz="1400" b="1" dirty="0">
                <a:solidFill>
                  <a:srgbClr val="000000"/>
                </a:solidFill>
                <a:latin typeface="Verdana" panose="020B0604030504040204" pitchFamily="34" charset="0"/>
              </a:rPr>
              <a:t>By Distribution Channel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Online Channel</a:t>
            </a:r>
          </a:p>
          <a:p>
            <a:pPr>
              <a:buFont typeface="Arial" panose="020B0604020202020204" pitchFamily="34" charset="0"/>
              <a:buChar char="•"/>
            </a:pPr>
            <a:r>
              <a:rPr lang="en-US" sz="1400" dirty="0">
                <a:solidFill>
                  <a:srgbClr val="000000"/>
                </a:solidFill>
                <a:latin typeface="Verdana" panose="020B0604030504040204" pitchFamily="34" charset="0"/>
              </a:rPr>
              <a:t>Offline Channel</a:t>
            </a:r>
          </a:p>
          <a:p>
            <a:r>
              <a:rPr lang="en-US" sz="1400" b="1" dirty="0">
                <a:solidFill>
                  <a:srgbClr val="000000"/>
                </a:solidFill>
                <a:latin typeface="Verdana" panose="020B0604030504040204" pitchFamily="34" charset="0"/>
              </a:rPr>
              <a:t>By Application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Marine</a:t>
            </a:r>
          </a:p>
          <a:p>
            <a:pPr>
              <a:buFont typeface="Arial" panose="020B0604020202020204" pitchFamily="34" charset="0"/>
              <a:buChar char="•"/>
            </a:pPr>
            <a:r>
              <a:rPr lang="en-US" sz="1400" dirty="0">
                <a:solidFill>
                  <a:srgbClr val="000000"/>
                </a:solidFill>
                <a:latin typeface="Verdana" panose="020B0604030504040204" pitchFamily="34" charset="0"/>
              </a:rPr>
              <a:t>Industrial</a:t>
            </a:r>
          </a:p>
          <a:p>
            <a:pPr>
              <a:buFont typeface="Arial" panose="020B0604020202020204" pitchFamily="34" charset="0"/>
              <a:buChar char="•"/>
            </a:pPr>
            <a:r>
              <a:rPr lang="en-US" sz="1400" dirty="0">
                <a:solidFill>
                  <a:srgbClr val="000000"/>
                </a:solidFill>
                <a:latin typeface="Verdana" panose="020B0604030504040204" pitchFamily="34" charset="0"/>
              </a:rPr>
              <a:t>Construction</a:t>
            </a:r>
          </a:p>
          <a:p>
            <a:pPr>
              <a:buFont typeface="Arial" panose="020B0604020202020204" pitchFamily="34" charset="0"/>
              <a:buChar char="•"/>
            </a:pPr>
            <a:r>
              <a:rPr lang="en-US" sz="1400" dirty="0">
                <a:solidFill>
                  <a:srgbClr val="000000"/>
                </a:solidFill>
                <a:latin typeface="Verdana" panose="020B0604030504040204" pitchFamily="34" charset="0"/>
              </a:rPr>
              <a:t>Others</a:t>
            </a: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Direct Purchase Report: </a:t>
            </a:r>
            <a:r>
              <a:rPr lang="en-US" sz="1400" b="1" dirty="0">
                <a:solidFill>
                  <a:srgbClr val="000000"/>
                </a:solidFill>
                <a:latin typeface="Verdana" panose="020B0604030504040204" pitchFamily="34" charset="0"/>
                <a:hlinkClick r:id="rId2"/>
              </a:rPr>
              <a:t>https://www.marketstatsville.com/buy-now/global-lithium-polysilicate-market?opt=3338&amp;utm_source=Free&amp;utm_medium=VIPIN</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26310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7</a:t>
            </a:fld>
            <a:endParaRPr lang="en-US" dirty="0"/>
          </a:p>
        </p:txBody>
      </p:sp>
      <p:sp>
        <p:nvSpPr>
          <p:cNvPr id="4" name="Rectangle 3"/>
          <p:cNvSpPr/>
          <p:nvPr/>
        </p:nvSpPr>
        <p:spPr>
          <a:xfrm>
            <a:off x="400725" y="752172"/>
            <a:ext cx="11291454" cy="4832092"/>
          </a:xfrm>
          <a:prstGeom prst="rect">
            <a:avLst/>
          </a:prstGeom>
        </p:spPr>
        <p:txBody>
          <a:bodyPr wrap="square">
            <a:spAutoFit/>
          </a:bodyPr>
          <a:lstStyle/>
          <a:p>
            <a:r>
              <a:rPr lang="en-US" sz="1400" b="1" dirty="0">
                <a:solidFill>
                  <a:srgbClr val="000000"/>
                </a:solidFill>
                <a:latin typeface="Verdana" panose="020B0604030504040204" pitchFamily="34" charset="0"/>
              </a:rPr>
              <a:t>Access full Report Description, TOC, Table of Figure, Chart, </a:t>
            </a:r>
            <a:r>
              <a:rPr lang="en-US" sz="1400" b="1" dirty="0" err="1">
                <a:solidFill>
                  <a:srgbClr val="000000"/>
                </a:solidFill>
                <a:latin typeface="Verdana" panose="020B0604030504040204" pitchFamily="34" charset="0"/>
              </a:rPr>
              <a:t>etc</a:t>
            </a:r>
            <a:r>
              <a:rPr lang="en-US" sz="1400" b="1" dirty="0">
                <a:solidFill>
                  <a:srgbClr val="000000"/>
                </a:solidFill>
                <a:latin typeface="Verdana" panose="020B0604030504040204" pitchFamily="34" charset="0"/>
              </a:rPr>
              <a:t>: </a:t>
            </a:r>
            <a:r>
              <a:rPr lang="en-US" sz="1400" b="1" dirty="0">
                <a:solidFill>
                  <a:srgbClr val="000000"/>
                </a:solidFill>
                <a:latin typeface="Verdana" panose="020B0604030504040204" pitchFamily="34" charset="0"/>
                <a:hlinkClick r:id="rId2"/>
              </a:rPr>
              <a:t>https://www.marketstatsville.com/table-of-content/global-lithium-polysilicate-market?utm_source=Free&amp;utm_medium=VIPIN</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Competitive Landscape of the Global Lithium </a:t>
            </a:r>
            <a:r>
              <a:rPr lang="en-US" sz="1400" dirty="0" err="1">
                <a:solidFill>
                  <a:srgbClr val="000000"/>
                </a:solidFill>
                <a:latin typeface="Verdana" panose="020B0604030504040204" pitchFamily="34" charset="0"/>
              </a:rPr>
              <a:t>Polysilicate</a:t>
            </a:r>
            <a:r>
              <a:rPr lang="en-US" sz="1400" dirty="0">
                <a:solidFill>
                  <a:srgbClr val="000000"/>
                </a:solidFill>
                <a:latin typeface="Verdana" panose="020B0604030504040204" pitchFamily="34" charset="0"/>
              </a:rPr>
              <a:t> Market</a:t>
            </a:r>
          </a:p>
          <a:p>
            <a:r>
              <a:rPr lang="en-US" sz="1400" dirty="0">
                <a:solidFill>
                  <a:srgbClr val="000000"/>
                </a:solidFill>
                <a:latin typeface="Verdana" panose="020B0604030504040204" pitchFamily="34" charset="0"/>
              </a:rPr>
              <a:t>This section presents comprehensive information regarding various key players in the Lithium </a:t>
            </a:r>
            <a:r>
              <a:rPr lang="en-US" sz="1400" dirty="0" err="1">
                <a:solidFill>
                  <a:srgbClr val="000000"/>
                </a:solidFill>
                <a:latin typeface="Verdana" panose="020B0604030504040204" pitchFamily="34" charset="0"/>
              </a:rPr>
              <a:t>Polysilicate</a:t>
            </a:r>
            <a:r>
              <a:rPr lang="en-US" sz="1400" dirty="0">
                <a:solidFill>
                  <a:srgbClr val="000000"/>
                </a:solidFill>
                <a:latin typeface="Verdana" panose="020B0604030504040204" pitchFamily="34" charset="0"/>
              </a:rPr>
              <a:t> market. Additionally, it offers valuable insights pertaining to recent developments, contributions to the market, and effective marketing tactics. The study also encompasses a dashboard presentation that outlines the recent and current performance of the prominent corporations. The competitive analysis section of the research also encompasses an examination of both domestic and foreign sales, along with a comprehensive mapping of market players based on their respective products. Additionally, a thorough analysis of market share is conducted, focusing on significant firms, brands, producers, and suppliers.</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The key companies covered in the market report are:</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a:solidFill>
                  <a:srgbClr val="000000"/>
                </a:solidFill>
                <a:latin typeface="Verdana" panose="020B0604030504040204" pitchFamily="34" charset="0"/>
                <a:hlinkClick r:id="rId3"/>
              </a:rPr>
              <a:t>W. R. Grace</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hlinkClick r:id="rId4"/>
              </a:rPr>
              <a:t>Gelest</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hlinkClick r:id="rId5"/>
              </a:rPr>
              <a:t>Hairui</a:t>
            </a:r>
            <a:r>
              <a:rPr lang="en-US" sz="1400" dirty="0">
                <a:solidFill>
                  <a:srgbClr val="000000"/>
                </a:solidFill>
                <a:latin typeface="Verdana" panose="020B0604030504040204" pitchFamily="34" charset="0"/>
                <a:hlinkClick r:id="rId5"/>
              </a:rPr>
              <a:t> Chemical</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a:solidFill>
                  <a:srgbClr val="000000"/>
                </a:solidFill>
                <a:latin typeface="Verdana" panose="020B0604030504040204" pitchFamily="34" charset="0"/>
              </a:rPr>
              <a:t>Jinan Boss Chemical</a:t>
            </a:r>
          </a:p>
          <a:p>
            <a:pPr>
              <a:buFont typeface="Arial" panose="020B0604020202020204" pitchFamily="34" charset="0"/>
              <a:buChar char="•"/>
            </a:pPr>
            <a:r>
              <a:rPr lang="en-US" sz="1400" dirty="0">
                <a:solidFill>
                  <a:srgbClr val="000000"/>
                </a:solidFill>
                <a:latin typeface="Verdana" panose="020B0604030504040204" pitchFamily="34" charset="0"/>
              </a:rPr>
              <a:t>Wuhan Glory</a:t>
            </a:r>
          </a:p>
          <a:p>
            <a:pPr>
              <a:buFont typeface="Arial" panose="020B0604020202020204" pitchFamily="34" charset="0"/>
              <a:buChar char="•"/>
            </a:pPr>
            <a:r>
              <a:rPr lang="en-US" sz="1400" dirty="0">
                <a:solidFill>
                  <a:srgbClr val="000000"/>
                </a:solidFill>
                <a:latin typeface="Verdana" panose="020B0604030504040204" pitchFamily="34" charset="0"/>
              </a:rPr>
              <a:t>Sigma Aldrich</a:t>
            </a:r>
          </a:p>
          <a:p>
            <a:pPr>
              <a:buFont typeface="Arial" panose="020B0604020202020204" pitchFamily="34" charset="0"/>
              <a:buChar char="•"/>
            </a:pPr>
            <a:r>
              <a:rPr lang="en-US" sz="1400" dirty="0">
                <a:solidFill>
                  <a:srgbClr val="000000"/>
                </a:solidFill>
                <a:latin typeface="Verdana" panose="020B0604030504040204" pitchFamily="34" charset="0"/>
              </a:rPr>
              <a:t>Henan </a:t>
            </a:r>
            <a:r>
              <a:rPr lang="en-US" sz="1400" dirty="0" err="1">
                <a:solidFill>
                  <a:srgbClr val="000000"/>
                </a:solidFill>
                <a:latin typeface="Verdana" panose="020B0604030504040204" pitchFamily="34" charset="0"/>
              </a:rPr>
              <a:t>Tianfu</a:t>
            </a:r>
            <a:r>
              <a:rPr lang="en-US" sz="1400" dirty="0">
                <a:solidFill>
                  <a:srgbClr val="000000"/>
                </a:solidFill>
                <a:latin typeface="Verdana" panose="020B0604030504040204" pitchFamily="34" charset="0"/>
              </a:rPr>
              <a:t> Chemical Co., Ltd</a:t>
            </a:r>
          </a:p>
          <a:p>
            <a:pPr>
              <a:buFont typeface="Arial" panose="020B0604020202020204" pitchFamily="34" charset="0"/>
              <a:buChar char="•"/>
            </a:pPr>
            <a:r>
              <a:rPr lang="en-US" sz="1400" dirty="0">
                <a:solidFill>
                  <a:srgbClr val="000000"/>
                </a:solidFill>
                <a:latin typeface="Verdana" panose="020B0604030504040204" pitchFamily="34" charset="0"/>
              </a:rPr>
              <a:t>American Elements.</a:t>
            </a:r>
          </a:p>
          <a:p>
            <a:pPr>
              <a:buFont typeface="Arial" panose="020B0604020202020204" pitchFamily="34" charset="0"/>
              <a:buChar char="•"/>
            </a:pPr>
            <a:r>
              <a:rPr lang="en-US" sz="1400" dirty="0">
                <a:solidFill>
                  <a:srgbClr val="000000"/>
                </a:solidFill>
                <a:latin typeface="Verdana" panose="020B0604030504040204" pitchFamily="34" charset="0"/>
              </a:rPr>
              <a:t>Others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70691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a:t>
            </a:r>
            <a:r>
              <a:rPr kumimoji="0" lang="en-US" sz="3174" b="1" i="0" u="none" strike="noStrike" kern="0" cap="none" spc="-9" normalizeH="0" baseline="0" noProof="0" dirty="0" err="1">
                <a:ln>
                  <a:noFill/>
                </a:ln>
                <a:solidFill>
                  <a:srgbClr val="000000"/>
                </a:solidFill>
                <a:effectLst/>
                <a:uLnTx/>
                <a:uFillTx/>
                <a:latin typeface="Roboto Condensed Light" panose="020B0604020202020204" charset="0"/>
                <a:ea typeface="Roboto Condensed Light" panose="020B0604020202020204" charset="0"/>
                <a:cs typeface="Arial"/>
                <a:sym typeface="Arial"/>
              </a:rPr>
              <a:t>Statsville</a:t>
            </a: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2903</TotalTime>
  <Words>954</Words>
  <Application>Microsoft Office PowerPoint</Application>
  <PresentationFormat>Widescreen</PresentationFormat>
  <Paragraphs>82</Paragraphs>
  <Slides>8</Slides>
  <Notes>2</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8</vt:i4>
      </vt:variant>
    </vt:vector>
  </HeadingPairs>
  <TitlesOfParts>
    <vt:vector size="25" baseType="lpstr">
      <vt:lpstr>Arial</vt:lpstr>
      <vt:lpstr>Calibri</vt:lpstr>
      <vt:lpstr>Calibri (Body)</vt:lpstr>
      <vt:lpstr>Calibri Light</vt:lpstr>
      <vt:lpstr>Hind</vt:lpstr>
      <vt:lpstr>IBMPlexSans</vt:lpstr>
      <vt:lpstr>Poppins</vt:lpstr>
      <vt:lpstr>Proxima Nova</vt:lpstr>
      <vt:lpstr>Proxima Nova Semibold</vt:lpstr>
      <vt:lpstr>Roboto Condensed</vt:lpstr>
      <vt:lpstr>Roboto Condensed Light</vt:lpstr>
      <vt:lpstr>Segoe UI</vt:lpstr>
      <vt:lpstr>Times New Roman</vt:lpstr>
      <vt:lpstr>Trebuchet MS</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Dell</cp:lastModifiedBy>
  <cp:revision>234</cp:revision>
  <dcterms:created xsi:type="dcterms:W3CDTF">2017-04-19T06:29:38Z</dcterms:created>
  <dcterms:modified xsi:type="dcterms:W3CDTF">2024-04-08T06:41:57Z</dcterms:modified>
</cp:coreProperties>
</file>