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17-11-2023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maritime-security-market?utm_source=Manjeet+Free+17+Nov&amp;utm_medium=Manjeet" TargetMode="External"/><Relationship Id="rId2" Type="http://schemas.openxmlformats.org/officeDocument/2006/relationships/hyperlink" Target="https://www.marketstatsville.com/maritime-security-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maritime-security-market?opt=3338&amp;utm_source=Manjeet+Free+17+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aab.com/" TargetMode="External"/><Relationship Id="rId2" Type="http://schemas.openxmlformats.org/officeDocument/2006/relationships/hyperlink" Target="https://www.marketstatsville.com/table-of-content/maritime-security-market" TargetMode="External"/><Relationship Id="rId1" Type="http://schemas.openxmlformats.org/officeDocument/2006/relationships/slideLayout" Target="../slideLayouts/slideLayout7.xml"/><Relationship Id="rId6" Type="http://schemas.openxmlformats.org/officeDocument/2006/relationships/hyperlink" Target="https://www.marketstatsville.com/maritime-security-market" TargetMode="External"/><Relationship Id="rId5" Type="http://schemas.openxmlformats.org/officeDocument/2006/relationships/hyperlink" Target="https://elbitsystems.com/" TargetMode="External"/><Relationship Id="rId4" Type="http://schemas.openxmlformats.org/officeDocument/2006/relationships/hyperlink" Target="https://www.leonardo.com/en/hom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Maritime Security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Maritime Security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Maritime Security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dirty="0">
                <a:solidFill>
                  <a:srgbClr val="000000"/>
                </a:solidFill>
                <a:latin typeface="Verdana" panose="020B0604030504040204" pitchFamily="34" charset="0"/>
              </a:rPr>
              <a:t>Maritime Security Market by Technology (Screening and Scanning, Communications, Surveillance and Tracking, Detectors), by Type (Port and Critical Infrastructure Security, Vessel Security), by Region – Global Share and Forecast to 2030.</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a:t>
            </a:r>
            <a:r>
              <a:rPr lang="en-US" b="0" i="0" u="none" strike="noStrike" dirty="0">
                <a:solidFill>
                  <a:srgbClr val="003D78"/>
                </a:solidFill>
                <a:effectLst/>
                <a:latin typeface="Verdana" panose="020B0604030504040204" pitchFamily="34" charset="0"/>
                <a:hlinkClick r:id="rId2"/>
              </a:rPr>
              <a:t>maritime security market</a:t>
            </a:r>
            <a:r>
              <a:rPr lang="en-US" b="0" i="0" dirty="0">
                <a:solidFill>
                  <a:srgbClr val="5E5E5E"/>
                </a:solidFill>
                <a:effectLst/>
                <a:latin typeface="Verdana" panose="020B0604030504040204" pitchFamily="34" charset="0"/>
              </a:rPr>
              <a:t> size was </a:t>
            </a:r>
            <a:r>
              <a:rPr lang="en-US" b="1" i="0" dirty="0">
                <a:solidFill>
                  <a:srgbClr val="5E5E5E"/>
                </a:solidFill>
                <a:effectLst/>
                <a:latin typeface="Verdana" panose="020B0604030504040204" pitchFamily="34" charset="0"/>
              </a:rPr>
              <a:t>USD 20.0 billion in 2021</a:t>
            </a:r>
            <a:r>
              <a:rPr lang="en-US" b="0" i="0" dirty="0">
                <a:solidFill>
                  <a:srgbClr val="5E5E5E"/>
                </a:solidFill>
                <a:effectLst/>
                <a:latin typeface="Verdana" panose="020B0604030504040204" pitchFamily="34" charset="0"/>
              </a:rPr>
              <a:t> and is projected to register a CAGR of 8.1%, to reach a market value of </a:t>
            </a:r>
            <a:r>
              <a:rPr lang="en-US" b="1" i="0" dirty="0">
                <a:solidFill>
                  <a:srgbClr val="5E5E5E"/>
                </a:solidFill>
                <a:effectLst/>
                <a:latin typeface="Verdana" panose="020B0604030504040204" pitchFamily="34" charset="0"/>
              </a:rPr>
              <a:t>USD 37.2 billion by 2030</a:t>
            </a:r>
            <a:r>
              <a:rPr lang="en-US" b="0" i="0" dirty="0">
                <a:solidFill>
                  <a:srgbClr val="5E5E5E"/>
                </a:solidFill>
                <a:effectLst/>
                <a:latin typeface="Verdana" panose="020B0604030504040204" pitchFamily="34" charset="0"/>
              </a:rPr>
              <a:t>.</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 newly published report by Market Statsville Group (MSG), titled Global Maritime Security Market provides an exhaustive analysis of significant industry insights and historical and projected global market figures. MSG expects the global Maritime Security market will showcase an impressive CAGR from 2024 to 2033. The comprehensive Maritime Security market research study highlights market dynamics, value chain analysis, regulatory framework, growing investment hotspots, competitive landscape, geographical landscape, and extensive market segments.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https://www.marketstatsville.com/request-sample/maritime-security-market?utm_source=Manjeet+Free+17+Nov&amp;utm_medium=Manjeet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F93B4F-16F2-DBC4-C3DF-93E6BA9EB66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381A87C-A80D-DF2E-3F5A-7F5329E2772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5CDE7F5-02F5-FC83-7F2C-E589513647C1}"/>
              </a:ext>
            </a:extLst>
          </p:cNvPr>
          <p:cNvSpPr txBox="1"/>
          <p:nvPr/>
        </p:nvSpPr>
        <p:spPr>
          <a:xfrm>
            <a:off x="307144" y="697415"/>
            <a:ext cx="11577711" cy="5632311"/>
          </a:xfrm>
          <a:prstGeom prst="rect">
            <a:avLst/>
          </a:prstGeom>
          <a:noFill/>
        </p:spPr>
        <p:txBody>
          <a:bodyPr wrap="square">
            <a:spAutoFit/>
          </a:bodyPr>
          <a:lstStyle/>
          <a:p>
            <a:pPr algn="l" fontAlgn="base"/>
            <a:r>
              <a:rPr lang="en-US" b="0" i="0" dirty="0">
                <a:solidFill>
                  <a:srgbClr val="5E5E5E"/>
                </a:solidFill>
                <a:effectLst/>
                <a:latin typeface="Verdana" panose="020B0604030504040204" pitchFamily="34" charset="0"/>
              </a:rPr>
              <a:t>This report contains the historic, present, and forecast analysis of the Maritime Security market at segmental, regional, and country-level, including the following market information: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Maritime Security Market Revenue, 2018-2023, 2024-2033, (US$ Millions)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Global Maritime Security Market Sales Volume, 2018-2023, 2024-2033, (Units)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Share of the top five Maritime Security companies in 2023 (%)</a:t>
            </a:r>
          </a:p>
          <a:p>
            <a:pPr algn="l" fontAlgn="base"/>
            <a:br>
              <a:rPr lang="en-US" dirty="0"/>
            </a:br>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https://www.marketstatsville.com/buy-now/maritime-security-market?opt=3338&amp;utm_source=Manjeet+Free+17+Nov&amp;utm_medium=Manjeet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Maritime Security Market Segments Covered in this report are:</a:t>
            </a:r>
          </a:p>
          <a:p>
            <a:pPr algn="l" fontAlgn="base"/>
            <a:r>
              <a:rPr lang="en-US" b="1" i="0" dirty="0">
                <a:solidFill>
                  <a:srgbClr val="1C1C1C"/>
                </a:solidFill>
                <a:effectLst/>
                <a:latin typeface="Verdana" panose="020B0604030504040204" pitchFamily="34" charset="0"/>
              </a:rPr>
              <a:t>By Technology Outlook (Sales/Revenue, USD Billion, 2017-2030)</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Screening and Scanning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Communications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Surveillance and Tracking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Detectors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 Technologies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(Sales/Revenue, USD Billion, 2017-2030)</a:t>
            </a:r>
            <a:endParaRPr lang="en-IN" dirty="0"/>
          </a:p>
        </p:txBody>
      </p:sp>
    </p:spTree>
    <p:extLst>
      <p:ext uri="{BB962C8B-B14F-4D97-AF65-F5344CB8AC3E}">
        <p14:creationId xmlns:p14="http://schemas.microsoft.com/office/powerpoint/2010/main" val="392121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283384-F38E-7AF4-4ED8-540737FFC60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98E1654-B943-F20C-6B15-849D2C7E403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5A4EEFDF-5FC7-5B54-AF9B-F80A4966878D}"/>
              </a:ext>
            </a:extLst>
          </p:cNvPr>
          <p:cNvSpPr txBox="1"/>
          <p:nvPr/>
        </p:nvSpPr>
        <p:spPr>
          <a:xfrm>
            <a:off x="314178" y="713300"/>
            <a:ext cx="11563643" cy="4801314"/>
          </a:xfrm>
          <a:prstGeom prst="rect">
            <a:avLst/>
          </a:prstGeom>
          <a:noFill/>
        </p:spPr>
        <p:txBody>
          <a:bodyPr wrap="square">
            <a:spAutoFit/>
          </a:bodyPr>
          <a:lstStyle/>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Port and Critical Infrastructure Security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Vessel Security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Coastal Surveillance</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Maritime Security Market Regional Analysis in the report covers:</a:t>
            </a:r>
          </a:p>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https://www.marketstatsville.com/table-of-content/maritime-security-market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5E5E5E"/>
                </a:solidFill>
                <a:effectLst/>
                <a:latin typeface="Verdana" panose="020B0604030504040204" pitchFamily="34" charset="0"/>
              </a:rPr>
              <a:t>The key companies covered in the market report are:</a:t>
            </a: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maritime security market is mildly concentrated in nature with few numbers of global players operating in the market such as </a:t>
            </a:r>
            <a:r>
              <a:rPr lang="en-US" b="0" i="0" u="none" strike="noStrike" dirty="0">
                <a:solidFill>
                  <a:srgbClr val="003D78"/>
                </a:solidFill>
                <a:effectLst/>
                <a:latin typeface="Verdana" panose="020B0604030504040204" pitchFamily="34" charset="0"/>
                <a:hlinkClick r:id="rId3"/>
              </a:rPr>
              <a:t>SAAB AB</a:t>
            </a:r>
            <a:r>
              <a:rPr lang="en-US" b="0" i="0" dirty="0">
                <a:solidFill>
                  <a:srgbClr val="5E5E5E"/>
                </a:solidFill>
                <a:effectLst/>
                <a:latin typeface="Verdana" panose="020B0604030504040204" pitchFamily="34" charset="0"/>
              </a:rPr>
              <a:t>, </a:t>
            </a:r>
            <a:r>
              <a:rPr lang="en-US" b="0" i="0" u="none" strike="noStrike" dirty="0">
                <a:solidFill>
                  <a:srgbClr val="003D78"/>
                </a:solidFill>
                <a:effectLst/>
                <a:latin typeface="Verdana" panose="020B0604030504040204" pitchFamily="34" charset="0"/>
                <a:hlinkClick r:id="rId4"/>
              </a:rPr>
              <a:t>Leonardo </a:t>
            </a:r>
            <a:r>
              <a:rPr lang="en-US" b="0" i="0" u="none" strike="noStrike" dirty="0" err="1">
                <a:solidFill>
                  <a:srgbClr val="003D78"/>
                </a:solidFill>
                <a:effectLst/>
                <a:latin typeface="Verdana" panose="020B0604030504040204" pitchFamily="34" charset="0"/>
                <a:hlinkClick r:id="rId4"/>
              </a:rPr>
              <a:t>SpA</a:t>
            </a:r>
            <a:r>
              <a:rPr lang="en-US" b="0" i="0" dirty="0">
                <a:solidFill>
                  <a:srgbClr val="5E5E5E"/>
                </a:solidFill>
                <a:effectLst/>
                <a:latin typeface="Verdana" panose="020B0604030504040204" pitchFamily="34" charset="0"/>
              </a:rPr>
              <a:t>, </a:t>
            </a:r>
            <a:r>
              <a:rPr lang="en-US" b="0" i="0" u="none" strike="noStrike" dirty="0">
                <a:solidFill>
                  <a:srgbClr val="003D78"/>
                </a:solidFill>
                <a:effectLst/>
                <a:latin typeface="Verdana" panose="020B0604030504040204" pitchFamily="34" charset="0"/>
                <a:hlinkClick r:id="rId5"/>
              </a:rPr>
              <a:t>Elbit Systems Ltd</a:t>
            </a:r>
            <a:r>
              <a:rPr lang="en-US" b="0" i="0" dirty="0">
                <a:solidFill>
                  <a:srgbClr val="5E5E5E"/>
                </a:solidFill>
                <a:effectLst/>
                <a:latin typeface="Verdana" panose="020B0604030504040204" pitchFamily="34" charset="0"/>
              </a:rPr>
              <a:t>., Thales Group, Airbus SE, BAE Systems PLC, Westminster Group PLC, Kongsberg Gruppen ASA, </a:t>
            </a:r>
            <a:r>
              <a:rPr lang="en-US" b="0" i="0" dirty="0" err="1">
                <a:solidFill>
                  <a:srgbClr val="5E5E5E"/>
                </a:solidFill>
                <a:effectLst/>
                <a:latin typeface="Verdana" panose="020B0604030504040204" pitchFamily="34" charset="0"/>
              </a:rPr>
              <a:t>Terma</a:t>
            </a:r>
            <a:r>
              <a:rPr lang="en-US" b="0" i="0" dirty="0">
                <a:solidFill>
                  <a:srgbClr val="5E5E5E"/>
                </a:solidFill>
                <a:effectLst/>
                <a:latin typeface="Verdana" panose="020B0604030504040204" pitchFamily="34" charset="0"/>
              </a:rPr>
              <a:t> AS, Smiths Group PLC, OSI Systems Inc., </a:t>
            </a:r>
            <a:r>
              <a:rPr lang="en-US" b="0" i="0" dirty="0" err="1">
                <a:solidFill>
                  <a:srgbClr val="5E5E5E"/>
                </a:solidFill>
                <a:effectLst/>
                <a:latin typeface="Verdana" panose="020B0604030504040204" pitchFamily="34" charset="0"/>
              </a:rPr>
              <a:t>Nuctech</a:t>
            </a:r>
            <a:r>
              <a:rPr lang="en-US" b="0" i="0" dirty="0">
                <a:solidFill>
                  <a:srgbClr val="5E5E5E"/>
                </a:solidFill>
                <a:effectLst/>
                <a:latin typeface="Verdana" panose="020B0604030504040204" pitchFamily="34" charset="0"/>
              </a:rPr>
              <a:t> Company Limited, and Leidos Holdings Inc.</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6"/>
              </a:rPr>
              <a:t>https://www.marketstatsville.com/maritime-security-market</a:t>
            </a:r>
            <a:endParaRPr lang="en-IN" dirty="0"/>
          </a:p>
        </p:txBody>
      </p:sp>
    </p:spTree>
    <p:extLst>
      <p:ext uri="{BB962C8B-B14F-4D97-AF65-F5344CB8AC3E}">
        <p14:creationId xmlns:p14="http://schemas.microsoft.com/office/powerpoint/2010/main" val="1565175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5808</TotalTime>
  <Words>1435</Words>
  <Application>Microsoft Office PowerPoint</Application>
  <PresentationFormat>Widescreen</PresentationFormat>
  <Paragraphs>71</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584</cp:revision>
  <dcterms:created xsi:type="dcterms:W3CDTF">2017-04-19T06:29:38Z</dcterms:created>
  <dcterms:modified xsi:type="dcterms:W3CDTF">2023-11-17T11:45:04Z</dcterms:modified>
</cp:coreProperties>
</file>